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12.png" ContentType="image/png"/>
  <Override PartName="/ppt/media/image35.png" ContentType="image/png"/>
  <Override PartName="/ppt/media/image3.png" ContentType="image/png"/>
  <Override PartName="/ppt/media/image9.png" ContentType="image/png"/>
  <Override PartName="/ppt/media/image20.png" ContentType="image/png"/>
  <Override PartName="/ppt/media/image18.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40.png" ContentType="image/png"/>
  <Override PartName="/ppt/media/image41.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5.png" ContentType="image/png"/>
  <Override PartName="/ppt/media/image3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_rels/notesSlide1.xml.rels" ContentType="application/vnd.openxmlformats-package.relationships+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B1B7791-92F7-4603-9D13-43553A1AE69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90360" y="744480"/>
            <a:ext cx="6611760" cy="3717720"/>
          </a:xfrm>
          <a:prstGeom prst="rect">
            <a:avLst/>
          </a:prstGeom>
          <a:ln w="0">
            <a:noFill/>
          </a:ln>
        </p:spPr>
      </p:sp>
      <p:sp>
        <p:nvSpPr>
          <p:cNvPr id="311" name="PlaceHolder 2"/>
          <p:cNvSpPr>
            <a:spLocks noGrp="1"/>
          </p:cNvSpPr>
          <p:nvPr>
            <p:ph type="body"/>
          </p:nvPr>
        </p:nvSpPr>
        <p:spPr>
          <a:xfrm>
            <a:off x="679680" y="4715280"/>
            <a:ext cx="5433120" cy="446184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312" name="CustomShape 3"/>
          <p:cNvSpPr/>
          <p:nvPr/>
        </p:nvSpPr>
        <p:spPr>
          <a:xfrm>
            <a:off x="3850560" y="9428760"/>
            <a:ext cx="2940480" cy="49140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C9825984-4852-4D76-BC9F-8D6F5A87FB60}"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B9AEC2B-1345-4CD4-A45E-E226C0769C9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4960" cy="564840"/>
          </a:xfrm>
          <a:prstGeom prst="rect">
            <a:avLst/>
          </a:prstGeom>
          <a:ln w="0">
            <a:noFill/>
          </a:ln>
        </p:spPr>
      </p:pic>
      <p:pic>
        <p:nvPicPr>
          <p:cNvPr id="4" name="Grafik 2" descr=""/>
          <p:cNvPicPr/>
          <p:nvPr/>
        </p:nvPicPr>
        <p:blipFill>
          <a:blip r:embed="rId3"/>
          <a:stretch/>
        </p:blipFill>
        <p:spPr>
          <a:xfrm>
            <a:off x="7430400" y="134640"/>
            <a:ext cx="3700800" cy="516960"/>
          </a:xfrm>
          <a:prstGeom prst="rect">
            <a:avLst/>
          </a:prstGeom>
          <a:ln w="0">
            <a:noFill/>
          </a:ln>
        </p:spPr>
      </p:pic>
      <p:sp>
        <p:nvSpPr>
          <p:cNvPr id="5" name="CustomShape 4"/>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429E044-63D2-483B-922F-8A662A0F06B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4960" cy="564840"/>
          </a:xfrm>
          <a:prstGeom prst="rect">
            <a:avLst/>
          </a:prstGeom>
          <a:ln w="0">
            <a:noFill/>
          </a:ln>
        </p:spPr>
      </p:pic>
      <p:pic>
        <p:nvPicPr>
          <p:cNvPr id="14" name="Grafik 2" descr=""/>
          <p:cNvPicPr/>
          <p:nvPr/>
        </p:nvPicPr>
        <p:blipFill>
          <a:blip r:embed="rId3"/>
          <a:stretch/>
        </p:blipFill>
        <p:spPr>
          <a:xfrm>
            <a:off x="7430400" y="134640"/>
            <a:ext cx="3700800" cy="516960"/>
          </a:xfrm>
          <a:prstGeom prst="rect">
            <a:avLst/>
          </a:prstGeom>
          <a:ln w="0">
            <a:noFill/>
          </a:ln>
        </p:spPr>
      </p:pic>
      <p:sp>
        <p:nvSpPr>
          <p:cNvPr id="1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4ABC2B-C1EE-4F07-BD21-B7B6559140F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0883A8-E742-4FE7-9A9B-16F85BC862C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49560" cy="559440"/>
          </a:xfrm>
          <a:prstGeom prst="rect">
            <a:avLst/>
          </a:prstGeom>
          <a:ln w="0">
            <a:noFill/>
          </a:ln>
        </p:spPr>
      </p:pic>
      <p:pic>
        <p:nvPicPr>
          <p:cNvPr id="24" name="Grafik 2" descr=""/>
          <p:cNvPicPr/>
          <p:nvPr/>
        </p:nvPicPr>
        <p:blipFill>
          <a:blip r:embed="rId3"/>
          <a:stretch/>
        </p:blipFill>
        <p:spPr>
          <a:xfrm>
            <a:off x="7430400" y="134640"/>
            <a:ext cx="3695400" cy="511560"/>
          </a:xfrm>
          <a:prstGeom prst="rect">
            <a:avLst/>
          </a:prstGeom>
          <a:ln w="0">
            <a:noFill/>
          </a:ln>
        </p:spPr>
      </p:pic>
      <p:sp>
        <p:nvSpPr>
          <p:cNvPr id="2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E8E4B02-FC51-4438-845E-FF56EAE48D4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EC0C91-E594-46FB-9C8F-AC509136FE4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10960" cy="36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4960" cy="564840"/>
          </a:xfrm>
          <a:prstGeom prst="rect">
            <a:avLst/>
          </a:prstGeom>
          <a:ln w="0">
            <a:noFill/>
          </a:ln>
        </p:spPr>
      </p:pic>
      <p:pic>
        <p:nvPicPr>
          <p:cNvPr id="34" name="Grafik 2" descr=""/>
          <p:cNvPicPr/>
          <p:nvPr/>
        </p:nvPicPr>
        <p:blipFill>
          <a:blip r:embed="rId3"/>
          <a:stretch/>
        </p:blipFill>
        <p:spPr>
          <a:xfrm>
            <a:off x="7430400" y="134640"/>
            <a:ext cx="3700800" cy="516960"/>
          </a:xfrm>
          <a:prstGeom prst="rect">
            <a:avLst/>
          </a:prstGeom>
          <a:ln w="0">
            <a:noFill/>
          </a:ln>
        </p:spPr>
      </p:pic>
      <p:sp>
        <p:nvSpPr>
          <p:cNvPr id="35" name="CustomShape 4"/>
          <p:cNvSpPr/>
          <p:nvPr/>
        </p:nvSpPr>
        <p:spPr>
          <a:xfrm>
            <a:off x="11444760" y="0"/>
            <a:ext cx="744120" cy="6852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610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9B4D407-EF6B-4277-8541-399B92B4952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3CBAFE-21DE-4357-A18F-BBBBA2FA144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Logo_TUC_de_RGB"/>
          <p:cNvPicPr/>
          <p:nvPr/>
        </p:nvPicPr>
        <p:blipFill>
          <a:blip r:embed="rId2"/>
          <a:stretch/>
        </p:blipFill>
        <p:spPr>
          <a:xfrm>
            <a:off x="0" y="0"/>
            <a:ext cx="3053880" cy="563760"/>
          </a:xfrm>
          <a:prstGeom prst="rect">
            <a:avLst/>
          </a:prstGeom>
          <a:ln w="0">
            <a:noFill/>
          </a:ln>
        </p:spPr>
      </p:pic>
      <p:pic>
        <p:nvPicPr>
          <p:cNvPr id="44" name="Grafik 2" descr=""/>
          <p:cNvPicPr/>
          <p:nvPr/>
        </p:nvPicPr>
        <p:blipFill>
          <a:blip r:embed="rId3"/>
          <a:stretch/>
        </p:blipFill>
        <p:spPr>
          <a:xfrm>
            <a:off x="7430400" y="134640"/>
            <a:ext cx="3699720" cy="515880"/>
          </a:xfrm>
          <a:prstGeom prst="rect">
            <a:avLst/>
          </a:prstGeom>
          <a:ln w="0">
            <a:noFill/>
          </a:ln>
        </p:spPr>
      </p:pic>
      <p:sp>
        <p:nvSpPr>
          <p:cNvPr id="45"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503E0A-1BD8-4A47-BA43-DB5C38E764B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1" name="CustomShape 2"/>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57F1A80-A06D-4CC7-98B5-BE94AA9E8B5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53880" cy="563760"/>
          </a:xfrm>
          <a:prstGeom prst="rect">
            <a:avLst/>
          </a:prstGeom>
          <a:ln w="0">
            <a:noFill/>
          </a:ln>
        </p:spPr>
      </p:pic>
      <p:pic>
        <p:nvPicPr>
          <p:cNvPr id="54" name="Grafik 2" descr=""/>
          <p:cNvPicPr/>
          <p:nvPr/>
        </p:nvPicPr>
        <p:blipFill>
          <a:blip r:embed="rId3"/>
          <a:stretch/>
        </p:blipFill>
        <p:spPr>
          <a:xfrm>
            <a:off x="7430400" y="134640"/>
            <a:ext cx="3699720" cy="515880"/>
          </a:xfrm>
          <a:prstGeom prst="rect">
            <a:avLst/>
          </a:prstGeom>
          <a:ln w="0">
            <a:noFill/>
          </a:ln>
        </p:spPr>
      </p:pic>
      <p:sp>
        <p:nvSpPr>
          <p:cNvPr id="55"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6" name="CustomShape 5"/>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4CF0386-FF05-49E5-8036-A19DBADAD33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1" name="CustomShape 2"/>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4222F46-3E18-4D60-894E-70F032BEC65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3" name="Picture 19" descr="Logo_TUC_de_RGB"/>
          <p:cNvPicPr/>
          <p:nvPr/>
        </p:nvPicPr>
        <p:blipFill>
          <a:blip r:embed="rId2"/>
          <a:stretch/>
        </p:blipFill>
        <p:spPr>
          <a:xfrm>
            <a:off x="0" y="0"/>
            <a:ext cx="3053880" cy="563760"/>
          </a:xfrm>
          <a:prstGeom prst="rect">
            <a:avLst/>
          </a:prstGeom>
          <a:ln w="0">
            <a:noFill/>
          </a:ln>
        </p:spPr>
      </p:pic>
      <p:pic>
        <p:nvPicPr>
          <p:cNvPr id="64" name="Grafik 2" descr=""/>
          <p:cNvPicPr/>
          <p:nvPr/>
        </p:nvPicPr>
        <p:blipFill>
          <a:blip r:embed="rId3"/>
          <a:stretch/>
        </p:blipFill>
        <p:spPr>
          <a:xfrm>
            <a:off x="7430400" y="134640"/>
            <a:ext cx="3699720" cy="515880"/>
          </a:xfrm>
          <a:prstGeom prst="rect">
            <a:avLst/>
          </a:prstGeom>
          <a:ln w="0">
            <a:noFill/>
          </a:ln>
        </p:spPr>
      </p:pic>
      <p:sp>
        <p:nvSpPr>
          <p:cNvPr id="65"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6" name="CustomShape 5"/>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8B7E5B7-A573-4FCF-A9A9-801A1E2CB28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7" name="CustomShape 27"/>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1" name="CustomShape 2"/>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AC2897-D544-4C01-B255-314BEA534A1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3" name="Picture 19" descr="Logo_TUC_de_RGB"/>
          <p:cNvPicPr/>
          <p:nvPr/>
        </p:nvPicPr>
        <p:blipFill>
          <a:blip r:embed="rId2"/>
          <a:stretch/>
        </p:blipFill>
        <p:spPr>
          <a:xfrm>
            <a:off x="0" y="0"/>
            <a:ext cx="3053880" cy="563760"/>
          </a:xfrm>
          <a:prstGeom prst="rect">
            <a:avLst/>
          </a:prstGeom>
          <a:ln w="0">
            <a:noFill/>
          </a:ln>
        </p:spPr>
      </p:pic>
      <p:pic>
        <p:nvPicPr>
          <p:cNvPr id="74" name="Grafik 2" descr=""/>
          <p:cNvPicPr/>
          <p:nvPr/>
        </p:nvPicPr>
        <p:blipFill>
          <a:blip r:embed="rId3"/>
          <a:stretch/>
        </p:blipFill>
        <p:spPr>
          <a:xfrm>
            <a:off x="7430400" y="134640"/>
            <a:ext cx="3699720" cy="515880"/>
          </a:xfrm>
          <a:prstGeom prst="rect">
            <a:avLst/>
          </a:prstGeom>
          <a:ln w="0">
            <a:noFill/>
          </a:ln>
        </p:spPr>
      </p:pic>
      <p:sp>
        <p:nvSpPr>
          <p:cNvPr id="75"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6" name="CustomShape 5"/>
          <p:cNvSpPr/>
          <p:nvPr/>
        </p:nvSpPr>
        <p:spPr>
          <a:xfrm>
            <a:off x="11438640" y="6453360"/>
            <a:ext cx="759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A4B11A4-B118-4C4D-8915-8AE6C82D794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
</Relationships>
</file>

<file path=ppt/slides/_rels/slide4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2.0/deed.en" TargetMode="External"/><Relationship Id="rId3"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
</Relationships>
</file>

<file path=ppt/slides/_rels/slide5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
</Relationships>
</file>

<file path=ppt/slides/_rels/slide5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xml"/>
</Relationships>
</file>

<file path=ppt/slides/_rels/slide53.xml.rels><?xml version="1.0" encoding="UTF-8"?>
<Relationships xmlns="http://schemas.openxmlformats.org/package/2006/relationships"><Relationship Id="rId1" Type="http://schemas.openxmlformats.org/officeDocument/2006/relationships/hyperlink" Target="https://www.stateofthedapps.com/stats" TargetMode="External"/><Relationship Id="rId2" Type="http://schemas.openxmlformats.org/officeDocument/2006/relationships/hyperlink" Target="https://www.stateofthedapps.com/" TargetMode="External"/><Relationship Id="rId3" Type="http://schemas.openxmlformats.org/officeDocument/2006/relationships/image" Target="../media/image25.png"/><Relationship Id="rId4" Type="http://schemas.openxmlformats.org/officeDocument/2006/relationships/slideLayout" Target="../slideLayouts/slideLayout6.xml"/>
</Relationships>
</file>

<file path=ppt/slides/_rels/slide5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www.stateofthedapps.com/stats" TargetMode="External"/><Relationship Id="rId3" Type="http://schemas.openxmlformats.org/officeDocument/2006/relationships/slideLayout" Target="../slideLayouts/slideLayout7.xml"/>
</Relationships>
</file>

<file path=ppt/slides/_rels/slide5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5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
</Relationships>
</file>

<file path=ppt/slides/_rels/slide5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
</Relationships>
</file>

<file path=ppt/slides/_rels/slide5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
</Relationships>
</file>

<file path=ppt/slides/_rels/slide5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6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
</Relationships>
</file>

<file path=ppt/slides/_rels/slide6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6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68.xml.rels><?xml version="1.0" encoding="UTF-8"?>
<Relationships xmlns="http://schemas.openxmlformats.org/package/2006/relationships"><Relationship Id="rId1" Type="http://schemas.openxmlformats.org/officeDocument/2006/relationships/hyperlink" Target="https://github.com/trufflesuite/truffle" TargetMode="External"/><Relationship Id="rId2" Type="http://schemas.openxmlformats.org/officeDocument/2006/relationships/image" Target="../media/image38.png"/><Relationship Id="rId3" Type="http://schemas.openxmlformats.org/officeDocument/2006/relationships/slideLayout" Target="../slideLayouts/slideLayout6.xml"/>
</Relationships>
</file>

<file path=ppt/slides/_rels/slide69.xml.rels><?xml version="1.0" encoding="UTF-8"?>
<Relationships xmlns="http://schemas.openxmlformats.org/package/2006/relationships"><Relationship Id="rId1" Type="http://schemas.openxmlformats.org/officeDocument/2006/relationships/hyperlink" Target="https://github.com/trufflesuite/ganache" TargetMode="External"/><Relationship Id="rId2" Type="http://schemas.openxmlformats.org/officeDocument/2006/relationships/image" Target="../media/image39.png"/><Relationship Id="rId3"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xml"/>
</Relationships>
</file>

<file path=ppt/slides/_rels/slide7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3.xml.rels><?xml version="1.0" encoding="UTF-8"?>
<Relationships xmlns="http://schemas.openxmlformats.org/package/2006/relationships"><Relationship Id="rId1" Type="http://schemas.openxmlformats.org/officeDocument/2006/relationships/hyperlink" Target="https://faucet.ropsten.be/" TargetMode="External"/><Relationship Id="rId2" Type="http://schemas.openxmlformats.org/officeDocument/2006/relationships/slideLayout" Target="../slideLayouts/slideLayout6.xml"/>
</Relationships>
</file>

<file path=ppt/slides/_rels/slide74.xml.rels><?xml version="1.0" encoding="UTF-8"?>
<Relationships xmlns="http://schemas.openxmlformats.org/package/2006/relationships"><Relationship Id="rId1" Type="http://schemas.openxmlformats.org/officeDocument/2006/relationships/hyperlink" Target="https://faucet.rinkeby.io/" TargetMode="External"/><Relationship Id="rId2" Type="http://schemas.openxmlformats.org/officeDocument/2006/relationships/slideLayout" Target="../slideLayouts/slideLayout6.xml"/>
</Relationships>
</file>

<file path=ppt/slides/_rels/slide75.xml.rels><?xml version="1.0" encoding="UTF-8"?>
<Relationships xmlns="http://schemas.openxmlformats.org/package/2006/relationships"><Relationship Id="rId1" Type="http://schemas.openxmlformats.org/officeDocument/2006/relationships/hyperlink" Target="https://github.com/kovan-testnet/faucet" TargetMode="External"/><Relationship Id="rId2" Type="http://schemas.openxmlformats.org/officeDocument/2006/relationships/slideLayout" Target="../slideLayouts/slideLayout6.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hyperlink" Target="https://github.com/ethereum/wiki/wiki/White-Paper" TargetMode="External"/><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s://ethereum.github.io/yellowpaper/paper.pdf" TargetMode="External"/><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527400" y="1412640"/>
            <a:ext cx="10364040" cy="1150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87" name="CustomShape 2"/>
          <p:cNvSpPr/>
          <p:nvPr/>
        </p:nvSpPr>
        <p:spPr>
          <a:xfrm>
            <a:off x="527400" y="2852640"/>
            <a:ext cx="10364040" cy="2371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10: Ethereum and Smart Contracts</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System Architecture</a:t>
            </a:r>
            <a:endParaRPr b="0" lang="en-US" sz="3000" spc="-1" strike="noStrike">
              <a:solidFill>
                <a:srgbClr val="000000"/>
              </a:solidFill>
              <a:latin typeface="Arial"/>
            </a:endParaRPr>
          </a:p>
        </p:txBody>
      </p:sp>
      <p:sp>
        <p:nvSpPr>
          <p:cNvPr id="109"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Concept of a Wo</a:t>
            </a:r>
            <a:r>
              <a:rPr b="1" lang="en-US" sz="2400" spc="-1" strike="noStrike">
                <a:solidFill>
                  <a:srgbClr val="000000"/>
                </a:solidFill>
                <a:latin typeface="Arial Unicode MS"/>
                <a:ea typeface="DejaVu Sans"/>
              </a:rPr>
              <a:t>rld Computer</a:t>
            </a:r>
            <a:endParaRPr b="0" lang="en-US" sz="2400" spc="-1" strike="noStrike">
              <a:solidFill>
                <a:srgbClr val="000000"/>
              </a:solidFill>
              <a:latin typeface="Arial"/>
            </a:endParaRPr>
          </a:p>
        </p:txBody>
      </p:sp>
      <p:sp>
        <p:nvSpPr>
          <p:cNvPr id="111" name="CustomShape 2"/>
          <p:cNvSpPr/>
          <p:nvPr/>
        </p:nvSpPr>
        <p:spPr>
          <a:xfrm>
            <a:off x="335520" y="1268640"/>
            <a:ext cx="570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participants are using the same computer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Users issue transactions to call programs on </a:t>
            </a:r>
            <a:endParaRPr b="0" lang="en-US"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the computer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Everyone shares the same resources and storage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The computer has no explicit, single owner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Using the computer’s resources costs money</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112" name="Grafik 6" descr=""/>
          <p:cNvPicPr/>
          <p:nvPr/>
        </p:nvPicPr>
        <p:blipFill>
          <a:blip r:embed="rId1"/>
          <a:stretch/>
        </p:blipFill>
        <p:spPr>
          <a:xfrm>
            <a:off x="5807880" y="1642320"/>
            <a:ext cx="5313600" cy="4287960"/>
          </a:xfrm>
          <a:prstGeom prst="rect">
            <a:avLst/>
          </a:prstGeom>
          <a:ln w="0">
            <a:noFill/>
          </a:ln>
        </p:spPr>
      </p:pic>
      <p:sp>
        <p:nvSpPr>
          <p:cNvPr id="113"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US" sz="2400" spc="-1" strike="noStrike">
              <a:solidFill>
                <a:srgbClr val="000000"/>
              </a:solidFill>
              <a:latin typeface="Arial"/>
            </a:endParaRPr>
          </a:p>
        </p:txBody>
      </p:sp>
      <p:pic>
        <p:nvPicPr>
          <p:cNvPr id="115" name="Inhaltsplatzhalter 6" descr=""/>
          <p:cNvPicPr/>
          <p:nvPr/>
        </p:nvPicPr>
        <p:blipFill>
          <a:blip r:embed="rId1"/>
          <a:stretch/>
        </p:blipFill>
        <p:spPr>
          <a:xfrm>
            <a:off x="1205280" y="1268280"/>
            <a:ext cx="9008280" cy="5035320"/>
          </a:xfrm>
          <a:prstGeom prst="rect">
            <a:avLst/>
          </a:prstGeom>
          <a:ln w="0">
            <a:noFill/>
          </a:ln>
        </p:spPr>
      </p:pic>
      <p:sp>
        <p:nvSpPr>
          <p:cNvPr id="116" name="CustomShape 2"/>
          <p:cNvSpPr/>
          <p:nvPr/>
        </p:nvSpPr>
        <p:spPr>
          <a:xfrm>
            <a:off x="263520" y="6411600"/>
            <a:ext cx="90003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US" sz="2400" spc="-1" strike="noStrike">
              <a:solidFill>
                <a:srgbClr val="000000"/>
              </a:solidFill>
              <a:latin typeface="Arial"/>
            </a:endParaRPr>
          </a:p>
        </p:txBody>
      </p:sp>
      <p:pic>
        <p:nvPicPr>
          <p:cNvPr id="118" name="Inhaltsplatzhalter 6" descr=""/>
          <p:cNvPicPr/>
          <p:nvPr/>
        </p:nvPicPr>
        <p:blipFill>
          <a:blip r:embed="rId1"/>
          <a:stretch/>
        </p:blipFill>
        <p:spPr>
          <a:xfrm>
            <a:off x="1165320" y="1268280"/>
            <a:ext cx="9087840" cy="5035320"/>
          </a:xfrm>
          <a:prstGeom prst="rect">
            <a:avLst/>
          </a:prstGeom>
          <a:ln w="0">
            <a:noFill/>
          </a:ln>
        </p:spPr>
      </p:pic>
      <p:sp>
        <p:nvSpPr>
          <p:cNvPr id="119"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US" sz="2400" spc="-1" strike="noStrike">
              <a:solidFill>
                <a:srgbClr val="000000"/>
              </a:solidFill>
              <a:latin typeface="Arial"/>
            </a:endParaRPr>
          </a:p>
        </p:txBody>
      </p:sp>
      <p:pic>
        <p:nvPicPr>
          <p:cNvPr id="121" name="Inhaltsplatzhalter 6" descr=""/>
          <p:cNvPicPr/>
          <p:nvPr/>
        </p:nvPicPr>
        <p:blipFill>
          <a:blip r:embed="rId1"/>
          <a:stretch/>
        </p:blipFill>
        <p:spPr>
          <a:xfrm>
            <a:off x="554040" y="1268280"/>
            <a:ext cx="10310400" cy="5035320"/>
          </a:xfrm>
          <a:prstGeom prst="rect">
            <a:avLst/>
          </a:prstGeom>
          <a:ln w="0">
            <a:noFill/>
          </a:ln>
        </p:spPr>
      </p:pic>
      <p:sp>
        <p:nvSpPr>
          <p:cNvPr id="122"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US" sz="2400" spc="-1" strike="noStrike">
              <a:solidFill>
                <a:srgbClr val="000000"/>
              </a:solidFill>
              <a:latin typeface="Arial"/>
            </a:endParaRPr>
          </a:p>
        </p:txBody>
      </p:sp>
      <p:pic>
        <p:nvPicPr>
          <p:cNvPr id="124" name="Inhaltsplatzhalter 6" descr=""/>
          <p:cNvPicPr/>
          <p:nvPr/>
        </p:nvPicPr>
        <p:blipFill>
          <a:blip r:embed="rId1"/>
          <a:stretch/>
        </p:blipFill>
        <p:spPr>
          <a:xfrm>
            <a:off x="526680" y="1268280"/>
            <a:ext cx="10365120" cy="5035320"/>
          </a:xfrm>
          <a:prstGeom prst="rect">
            <a:avLst/>
          </a:prstGeom>
          <a:ln w="0">
            <a:noFill/>
          </a:ln>
        </p:spPr>
      </p:pic>
      <p:sp>
        <p:nvSpPr>
          <p:cNvPr id="125"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US" sz="2400" spc="-1" strike="noStrike">
              <a:solidFill>
                <a:srgbClr val="000000"/>
              </a:solidFill>
              <a:latin typeface="Arial"/>
            </a:endParaRPr>
          </a:p>
        </p:txBody>
      </p:sp>
      <p:pic>
        <p:nvPicPr>
          <p:cNvPr id="127" name="Inhaltsplatzhalter 6" descr=""/>
          <p:cNvPicPr/>
          <p:nvPr/>
        </p:nvPicPr>
        <p:blipFill>
          <a:blip r:embed="rId1"/>
          <a:stretch/>
        </p:blipFill>
        <p:spPr>
          <a:xfrm>
            <a:off x="1325160" y="1268280"/>
            <a:ext cx="8768160" cy="5035320"/>
          </a:xfrm>
          <a:prstGeom prst="rect">
            <a:avLst/>
          </a:prstGeom>
          <a:ln w="0">
            <a:noFill/>
          </a:ln>
        </p:spPr>
      </p:pic>
      <p:sp>
        <p:nvSpPr>
          <p:cNvPr id="128"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Blockchain State Machine</a:t>
            </a:r>
            <a:endParaRPr b="0" lang="en-US" sz="2400" spc="-1" strike="noStrike">
              <a:solidFill>
                <a:srgbClr val="000000"/>
              </a:solidFill>
              <a:latin typeface="Arial"/>
            </a:endParaRPr>
          </a:p>
        </p:txBody>
      </p:sp>
      <p:pic>
        <p:nvPicPr>
          <p:cNvPr id="130" name="Inhaltsplatzhalter 6" descr=""/>
          <p:cNvPicPr/>
          <p:nvPr/>
        </p:nvPicPr>
        <p:blipFill>
          <a:blip r:embed="rId1"/>
          <a:stretch/>
        </p:blipFill>
        <p:spPr>
          <a:xfrm>
            <a:off x="485280" y="1268280"/>
            <a:ext cx="10447920" cy="5035320"/>
          </a:xfrm>
          <a:prstGeom prst="rect">
            <a:avLst/>
          </a:prstGeom>
          <a:ln w="0">
            <a:noFill/>
          </a:ln>
        </p:spPr>
      </p:pic>
      <p:sp>
        <p:nvSpPr>
          <p:cNvPr id="131"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Concept of a State Machine</a:t>
            </a:r>
            <a:endParaRPr b="0" lang="en-US" sz="2400" spc="-1" strike="noStrike">
              <a:solidFill>
                <a:srgbClr val="000000"/>
              </a:solidFill>
              <a:latin typeface="Arial"/>
            </a:endParaRPr>
          </a:p>
        </p:txBody>
      </p:sp>
      <p:sp>
        <p:nvSpPr>
          <p:cNvPr id="133" name="CustomShape 2"/>
          <p:cNvSpPr/>
          <p:nvPr/>
        </p:nvSpPr>
        <p:spPr>
          <a:xfrm>
            <a:off x="335520" y="1340640"/>
            <a:ext cx="10748160" cy="5035680"/>
          </a:xfrm>
          <a:prstGeom prst="rect">
            <a:avLst/>
          </a:prstGeom>
          <a:noFill/>
          <a:ln w="0">
            <a:noFill/>
          </a:ln>
        </p:spPr>
        <p:style>
          <a:lnRef idx="0"/>
          <a:fillRef idx="0"/>
          <a:effectRef idx="0"/>
          <a:fontRef idx="minor"/>
        </p:style>
        <p:txBody>
          <a:bodyPr lIns="90000" rIns="90000" tIns="45000" bIns="45000" anchor="t">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EVM specifies an execution model for state changes of the blockchain</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Formally, the EVM can be specified by the following tuple: (block state, transaction, message, code, memory, stack, pc, gas)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block state represents the global state of the whole blockchain including all accounts, contracts and storage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34" name="Grafik 6" descr=""/>
          <p:cNvPicPr/>
          <p:nvPr/>
        </p:nvPicPr>
        <p:blipFill>
          <a:blip r:embed="rId1"/>
          <a:stretch/>
        </p:blipFill>
        <p:spPr>
          <a:xfrm>
            <a:off x="528120" y="3104280"/>
            <a:ext cx="10555560" cy="2835720"/>
          </a:xfrm>
          <a:prstGeom prst="rect">
            <a:avLst/>
          </a:prstGeom>
          <a:ln w="0">
            <a:noFill/>
          </a:ln>
        </p:spPr>
      </p:pic>
      <p:sp>
        <p:nvSpPr>
          <p:cNvPr id="135"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a:t>
            </a:r>
            <a:endParaRPr b="0" lang="en-US" sz="2400" spc="-1" strike="noStrike">
              <a:solidFill>
                <a:srgbClr val="000000"/>
              </a:solidFill>
              <a:latin typeface="Arial"/>
            </a:endParaRPr>
          </a:p>
        </p:txBody>
      </p:sp>
      <p:sp>
        <p:nvSpPr>
          <p:cNvPr id="13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A transaction is a signed data package that is always sent by a wallet and contains the following data:</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Recipient</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Sender’s signature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Amount of ETH to transfer</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Optional data field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STARTGAS</a:t>
            </a:r>
            <a:r>
              <a:rPr b="0" lang="en-US" sz="1800" spc="-1" strike="noStrike">
                <a:solidFill>
                  <a:srgbClr val="000000"/>
                </a:solidFill>
                <a:latin typeface="DejaVu Sans"/>
                <a:ea typeface="DejaVu Sans"/>
              </a:rPr>
              <a:t> value, representing the maximum number of computational steps the transaction execution is allowed to take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GASPRICE</a:t>
            </a:r>
            <a:r>
              <a:rPr b="0" lang="en-US" sz="1800" spc="-1" strike="noStrike">
                <a:solidFill>
                  <a:srgbClr val="000000"/>
                </a:solidFill>
                <a:latin typeface="DejaVu Sans"/>
                <a:ea typeface="DejaVu Sans"/>
              </a:rPr>
              <a:t> value, representing the fee the sender pays per computational step</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89"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US" sz="2400" spc="-1" strike="noStrike">
              <a:solidFill>
                <a:srgbClr val="000000"/>
              </a:solidFill>
              <a:latin typeface="Arial"/>
            </a:endParaRPr>
          </a:p>
        </p:txBody>
      </p:sp>
      <p:sp>
        <p:nvSpPr>
          <p:cNvPr id="13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There are two types of transactions: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40" name="Grafik 6" descr=""/>
          <p:cNvPicPr/>
          <p:nvPr/>
        </p:nvPicPr>
        <p:blipFill>
          <a:blip r:embed="rId1"/>
          <a:stretch/>
        </p:blipFill>
        <p:spPr>
          <a:xfrm>
            <a:off x="2918160" y="2277000"/>
            <a:ext cx="6350760" cy="1637280"/>
          </a:xfrm>
          <a:prstGeom prst="rect">
            <a:avLst/>
          </a:prstGeom>
          <a:ln w="0">
            <a:noFill/>
          </a:ln>
        </p:spPr>
      </p:pic>
      <p:pic>
        <p:nvPicPr>
          <p:cNvPr id="141" name="Grafik 8" descr=""/>
          <p:cNvPicPr/>
          <p:nvPr/>
        </p:nvPicPr>
        <p:blipFill>
          <a:blip r:embed="rId2"/>
          <a:stretch/>
        </p:blipFill>
        <p:spPr>
          <a:xfrm>
            <a:off x="2946960" y="4252680"/>
            <a:ext cx="6292800" cy="1639800"/>
          </a:xfrm>
          <a:prstGeom prst="rect">
            <a:avLst/>
          </a:prstGeom>
          <a:ln w="0">
            <a:noFill/>
          </a:ln>
        </p:spPr>
      </p:pic>
      <p:sp>
        <p:nvSpPr>
          <p:cNvPr id="142"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Messages</a:t>
            </a:r>
            <a:br>
              <a:rPr sz="2400"/>
            </a:br>
            <a:endParaRPr b="0" lang="en-US" sz="2400" spc="-1" strike="noStrike">
              <a:solidFill>
                <a:srgbClr val="000000"/>
              </a:solidFill>
              <a:latin typeface="Arial"/>
            </a:endParaRPr>
          </a:p>
        </p:txBody>
      </p:sp>
      <p:sp>
        <p:nvSpPr>
          <p:cNvPr id="144"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Similar to a transaction, but only sent by contracts and exist only virtually, i.e. they are not mined into a block like transactions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Message contains: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Sender of the message (implicit)</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Recipient</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Amount of ETH to be transferred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Optional data field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i="1" lang="en-US" sz="1800" spc="-1" strike="noStrike">
                <a:solidFill>
                  <a:srgbClr val="000000"/>
                </a:solidFill>
                <a:latin typeface="DejaVu Sans"/>
                <a:ea typeface="DejaVu Sans"/>
              </a:rPr>
              <a:t>STARTGAS</a:t>
            </a:r>
            <a:r>
              <a:rPr b="0" lang="en-US" sz="1800" spc="-1" strike="noStrike">
                <a:solidFill>
                  <a:srgbClr val="000000"/>
                </a:solidFill>
                <a:latin typeface="DejaVu Sans"/>
                <a:ea typeface="DejaVu Sans"/>
              </a:rPr>
              <a:t> value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Messages</a:t>
            </a:r>
            <a:br>
              <a:rPr sz="2400"/>
            </a:br>
            <a:endParaRPr b="0" lang="en-US" sz="2400" spc="-1" strike="noStrike">
              <a:solidFill>
                <a:srgbClr val="000000"/>
              </a:solidFill>
              <a:latin typeface="Arial"/>
            </a:endParaRPr>
          </a:p>
        </p:txBody>
      </p:sp>
      <p:sp>
        <p:nvSpPr>
          <p:cNvPr id="146"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Whenever a contract calls a method on another contract, a virtual message is sent.</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Whenever a wallet calls a method on a contract, a transaction is sent.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47" name="Grafik 6" descr=""/>
          <p:cNvPicPr/>
          <p:nvPr/>
        </p:nvPicPr>
        <p:blipFill>
          <a:blip r:embed="rId1"/>
          <a:stretch/>
        </p:blipFill>
        <p:spPr>
          <a:xfrm>
            <a:off x="85680" y="3933000"/>
            <a:ext cx="11247480" cy="857520"/>
          </a:xfrm>
          <a:prstGeom prst="rect">
            <a:avLst/>
          </a:prstGeom>
          <a:ln w="0">
            <a:noFill/>
          </a:ln>
        </p:spPr>
      </p:pic>
      <p:sp>
        <p:nvSpPr>
          <p:cNvPr id="148"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Code and Memory</a:t>
            </a:r>
            <a:br>
              <a:rPr sz="2400"/>
            </a:br>
            <a:endParaRPr b="0" lang="en-US" sz="2400" spc="-1" strike="noStrike">
              <a:solidFill>
                <a:srgbClr val="000000"/>
              </a:solidFill>
              <a:latin typeface="Arial"/>
            </a:endParaRPr>
          </a:p>
        </p:txBody>
      </p:sp>
      <p:sp>
        <p:nvSpPr>
          <p:cNvPr id="150" name="CustomShape 2"/>
          <p:cNvSpPr/>
          <p:nvPr/>
        </p:nvSpPr>
        <p:spPr>
          <a:xfrm>
            <a:off x="335520" y="1268640"/>
            <a:ext cx="629028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Code: </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Bytecode representation of a smart contract. EVM interprets smart contracts as a sequence of opcodes similar to assembly code.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51" name="Grafik 1" descr=""/>
          <p:cNvPicPr/>
          <p:nvPr/>
        </p:nvPicPr>
        <p:blipFill>
          <a:blip r:embed="rId1"/>
          <a:stretch/>
        </p:blipFill>
        <p:spPr>
          <a:xfrm>
            <a:off x="6786000" y="2349000"/>
            <a:ext cx="1910880" cy="3019320"/>
          </a:xfrm>
          <a:prstGeom prst="rect">
            <a:avLst/>
          </a:prstGeom>
          <a:ln w="0">
            <a:noFill/>
          </a:ln>
        </p:spPr>
      </p:pic>
      <p:sp>
        <p:nvSpPr>
          <p:cNvPr id="152"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Code and Memory</a:t>
            </a:r>
            <a:br>
              <a:rPr sz="2400"/>
            </a:br>
            <a:endParaRPr b="0" lang="en-US" sz="2400" spc="-1" strike="noStrike">
              <a:solidFill>
                <a:srgbClr val="000000"/>
              </a:solidFill>
              <a:latin typeface="Arial"/>
            </a:endParaRPr>
          </a:p>
        </p:txBody>
      </p:sp>
      <p:sp>
        <p:nvSpPr>
          <p:cNvPr id="154" name="CustomShape 2"/>
          <p:cNvSpPr/>
          <p:nvPr/>
        </p:nvSpPr>
        <p:spPr>
          <a:xfrm>
            <a:off x="335520" y="1268640"/>
            <a:ext cx="629028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Code: </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Bytecode representation of a smart contract. EVM interprets smart contracts as a sequence of opcodes similar to assembly code.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Memory:</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An infinitely expandable byte array that is non-persistent and used as temporal storage during execution.</a:t>
            </a:r>
            <a:endParaRPr b="0" lang="en-US" sz="1800" spc="-1" strike="noStrike">
              <a:solidFill>
                <a:srgbClr val="000000"/>
              </a:solidFill>
              <a:latin typeface="Arial"/>
            </a:endParaRPr>
          </a:p>
        </p:txBody>
      </p:sp>
      <p:pic>
        <p:nvPicPr>
          <p:cNvPr id="155" name="Grafik 6" descr=""/>
          <p:cNvPicPr/>
          <p:nvPr/>
        </p:nvPicPr>
        <p:blipFill>
          <a:blip r:embed="rId1"/>
          <a:stretch/>
        </p:blipFill>
        <p:spPr>
          <a:xfrm>
            <a:off x="6786000" y="2349000"/>
            <a:ext cx="1910880" cy="3019320"/>
          </a:xfrm>
          <a:prstGeom prst="rect">
            <a:avLst/>
          </a:prstGeom>
          <a:ln w="0">
            <a:noFill/>
          </a:ln>
        </p:spPr>
      </p:pic>
      <p:sp>
        <p:nvSpPr>
          <p:cNvPr id="156" name="CustomShape 3"/>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57" name="CustomShape 4"/>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58" name="CustomShape 5"/>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Stack and Program Counter</a:t>
            </a:r>
            <a:endParaRPr b="0" lang="en-US" sz="2400" spc="-1" strike="noStrike">
              <a:solidFill>
                <a:srgbClr val="000000"/>
              </a:solidFill>
              <a:latin typeface="Arial"/>
            </a:endParaRPr>
          </a:p>
        </p:txBody>
      </p:sp>
      <p:sp>
        <p:nvSpPr>
          <p:cNvPr id="16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Stack:</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stack is also used as a fast, non-persistent buffer to which 32 byte values can be pushed and popped during execution.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PC:</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Stands for “program counter”. </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program counter is always initialized with 0 and points to the position of the current opcode instruction.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Stack and Program Counter</a:t>
            </a:r>
            <a:endParaRPr b="0" lang="en-US" sz="2400" spc="-1" strike="noStrike">
              <a:solidFill>
                <a:srgbClr val="000000"/>
              </a:solidFill>
              <a:latin typeface="Arial"/>
            </a:endParaRPr>
          </a:p>
        </p:txBody>
      </p:sp>
      <p:pic>
        <p:nvPicPr>
          <p:cNvPr id="162" name="Inhaltsplatzhalter 6" descr=""/>
          <p:cNvPicPr/>
          <p:nvPr/>
        </p:nvPicPr>
        <p:blipFill>
          <a:blip r:embed="rId1"/>
          <a:stretch/>
        </p:blipFill>
        <p:spPr>
          <a:xfrm>
            <a:off x="1799280" y="1556640"/>
            <a:ext cx="8588160" cy="3971160"/>
          </a:xfrm>
          <a:prstGeom prst="rect">
            <a:avLst/>
          </a:prstGeom>
          <a:ln w="0">
            <a:noFill/>
          </a:ln>
        </p:spPr>
      </p:pic>
      <p:sp>
        <p:nvSpPr>
          <p:cNvPr id="163"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Gas</a:t>
            </a:r>
            <a:endParaRPr b="0" lang="en-US" sz="2400" spc="-1" strike="noStrike">
              <a:solidFill>
                <a:srgbClr val="000000"/>
              </a:solidFill>
              <a:latin typeface="Arial"/>
            </a:endParaRPr>
          </a:p>
        </p:txBody>
      </p:sp>
      <p:sp>
        <p:nvSpPr>
          <p:cNvPr id="16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Executed opcode instruction use miner’s computational resources → requires a fee (called gas)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opcode uses a certain amount of gas which may depend on the arguments of the operation</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Opcode for self-destruct(address) uses negative gas because it frees up space from the blockchain</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Sender must specify maximum amount of gas that he/she/it is willing to pay for the transaction</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Sender can set an arbitrary amount of Ether to be spent → called gas price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Final costs for transaction → gas × gasprice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a transaction requires more gas as the maximum specified gas, the transaction fails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takes less, the sender only pays the gas that was used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Account Types</a:t>
            </a:r>
            <a:endParaRPr b="0" lang="en-US" sz="2400" spc="-1" strike="noStrike">
              <a:solidFill>
                <a:srgbClr val="000000"/>
              </a:solidFill>
              <a:latin typeface="Arial"/>
            </a:endParaRPr>
          </a:p>
        </p:txBody>
      </p:sp>
      <p:sp>
        <p:nvSpPr>
          <p:cNvPr id="16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Ethereum uses an account-based ledger → Each distinct address represents a separate, unique account.</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marL="343080" indent="-341640">
              <a:lnSpc>
                <a:spcPct val="100000"/>
              </a:lnSpc>
              <a:spcBef>
                <a:spcPts val="360"/>
              </a:spcBef>
              <a:buClr>
                <a:srgbClr val="008c4f"/>
              </a:buClr>
              <a:buSzPct val="115000"/>
              <a:buFont typeface="Arial Unicode MS"/>
              <a:buAutoNum type="arabicPeriod"/>
              <a:tabLst>
                <a:tab algn="l" pos="0"/>
              </a:tabLst>
            </a:pPr>
            <a:r>
              <a:rPr b="0" lang="en-US" sz="1800" spc="-1" strike="noStrike">
                <a:solidFill>
                  <a:srgbClr val="000000"/>
                </a:solidFill>
                <a:latin typeface="DejaVu Sans"/>
                <a:ea typeface="DejaVu Sans"/>
              </a:rPr>
              <a:t>Accounts controlled by private keys and owned externally</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sign transactions, issue smart contract functions calls and send Ether from one account to another</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Origin of any transaction is always an account controlled by a private key</a:t>
            </a:r>
            <a:endParaRPr b="0" lang="en-US" sz="1800" spc="-1" strike="noStrike">
              <a:solidFill>
                <a:srgbClr val="000000"/>
              </a:solidFill>
              <a:latin typeface="Arial"/>
            </a:endParaRPr>
          </a:p>
          <a:p>
            <a:pPr marL="343080" indent="-341640">
              <a:lnSpc>
                <a:spcPct val="100000"/>
              </a:lnSpc>
              <a:spcBef>
                <a:spcPts val="360"/>
              </a:spcBef>
              <a:buClr>
                <a:srgbClr val="008c4f"/>
              </a:buClr>
              <a:buSzPct val="115000"/>
              <a:buFont typeface="Arial Unicode MS"/>
              <a:buAutoNum type="arabicPeriod"/>
              <a:tabLst>
                <a:tab algn="l" pos="0"/>
              </a:tabLst>
            </a:pPr>
            <a:r>
              <a:rPr b="0" lang="en-US" sz="1800" spc="-1" strike="noStrike">
                <a:solidFill>
                  <a:srgbClr val="000000"/>
                </a:solidFill>
                <a:latin typeface="DejaVu Sans"/>
                <a:ea typeface="DejaVu Sans"/>
              </a:rPr>
              <a:t>Smart contract accounts controlled by their code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Smart Contracts are treated as account entities with their own, unique address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send messages to other accounts, both externally controlled and smart contracts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Can’t issue a transaction themselves.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Have a persistent internal storage to write and read data from</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Account Properties</a:t>
            </a:r>
            <a:endParaRPr b="0" lang="en-US" sz="2400" spc="-1" strike="noStrike">
              <a:solidFill>
                <a:srgbClr val="000000"/>
              </a:solidFill>
              <a:latin typeface="Arial"/>
            </a:endParaRPr>
          </a:p>
        </p:txBody>
      </p:sp>
      <p:sp>
        <p:nvSpPr>
          <p:cNvPr id="16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Ethereum account is a 4-tuple containing: (nonce, balance, contract code, storage)</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Nonce: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Increasing number that is attached to any transaction to prevent replay attacks and double spending.</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Balance: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Current account balance in ETH.</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Contract code: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Bytecode representation of the account. If no contract code is present, then the account is externally controlled.</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Storage: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Data storage used by the account – empty by default.</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Only contract accounts can have their own storage.</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91" name="CustomShape 2"/>
          <p:cNvSpPr/>
          <p:nvPr/>
        </p:nvSpPr>
        <p:spPr>
          <a:xfrm>
            <a:off x="335520" y="1268640"/>
            <a:ext cx="1074312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Network Architecture</a:t>
            </a:r>
            <a:endParaRPr b="0" lang="en-US" sz="3000" spc="-1" strike="noStrike">
              <a:solidFill>
                <a:srgbClr val="000000"/>
              </a:solidFill>
              <a:latin typeface="Arial"/>
            </a:endParaRPr>
          </a:p>
        </p:txBody>
      </p:sp>
      <p:sp>
        <p:nvSpPr>
          <p:cNvPr id="171"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Network Architecture Overview</a:t>
            </a:r>
            <a:endParaRPr b="0" lang="en-US" sz="2400" spc="-1" strike="noStrike">
              <a:solidFill>
                <a:srgbClr val="000000"/>
              </a:solidFill>
              <a:latin typeface="Arial"/>
            </a:endParaRPr>
          </a:p>
        </p:txBody>
      </p:sp>
      <p:pic>
        <p:nvPicPr>
          <p:cNvPr id="173" name="Inhaltsplatzhalter 6" descr=""/>
          <p:cNvPicPr/>
          <p:nvPr/>
        </p:nvPicPr>
        <p:blipFill>
          <a:blip r:embed="rId1"/>
          <a:stretch/>
        </p:blipFill>
        <p:spPr>
          <a:xfrm>
            <a:off x="1077120" y="1268280"/>
            <a:ext cx="9264240" cy="5035320"/>
          </a:xfrm>
          <a:prstGeom prst="rect">
            <a:avLst/>
          </a:prstGeom>
          <a:ln w="0">
            <a:noFill/>
          </a:ln>
        </p:spPr>
      </p:pic>
      <p:sp>
        <p:nvSpPr>
          <p:cNvPr id="174" name="CustomShape 2"/>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Node Types</a:t>
            </a:r>
            <a:endParaRPr b="0" lang="en-US" sz="2400" spc="-1" strike="noStrike">
              <a:solidFill>
                <a:srgbClr val="000000"/>
              </a:solidFill>
              <a:latin typeface="Arial"/>
            </a:endParaRPr>
          </a:p>
        </p:txBody>
      </p:sp>
      <p:sp>
        <p:nvSpPr>
          <p:cNvPr id="176"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Full nodes: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Holds complete copy of the entire blockchain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P2P synchronization with other full nodes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Transactions must be sent to a full node to join the transaction pool</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nodes: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Clients connected to full nodes → instead of downloading the full blockchain on its own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Most commonly used by private users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Solo miner:</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 entity that tries to mine a block on its own</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Staking/Mining pools: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Coalition of entities combining their hash power / staking power</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Revenue/Reward is shared among participants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Smart Contracts</a:t>
            </a:r>
            <a:endParaRPr b="0" lang="en-US" sz="3000" spc="-1" strike="noStrike">
              <a:solidFill>
                <a:srgbClr val="000000"/>
              </a:solidFill>
              <a:latin typeface="Arial"/>
            </a:endParaRPr>
          </a:p>
        </p:txBody>
      </p:sp>
      <p:sp>
        <p:nvSpPr>
          <p:cNvPr id="178"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US" sz="2400" spc="-1" strike="noStrike">
              <a:solidFill>
                <a:srgbClr val="000000"/>
              </a:solidFill>
              <a:latin typeface="Arial"/>
            </a:endParaRPr>
          </a:p>
        </p:txBody>
      </p:sp>
      <p:sp>
        <p:nvSpPr>
          <p:cNvPr id="18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contract is a legal document</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that binds two or more parties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who agree to execute a transaction immediately or in the future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are digitization of legal contracts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Ethereum,</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smart contracts are deployed, stored and executed within the Ethereum Virtual machine (EVM)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81" name="CustomShape 3"/>
          <p:cNvSpPr/>
          <p:nvPr/>
        </p:nvSpPr>
        <p:spPr>
          <a:xfrm>
            <a:off x="263520" y="6411600"/>
            <a:ext cx="5827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US" sz="2400" spc="-1" strike="noStrike">
              <a:solidFill>
                <a:srgbClr val="000000"/>
              </a:solidFill>
              <a:latin typeface="Arial"/>
            </a:endParaRPr>
          </a:p>
        </p:txBody>
      </p:sp>
      <p:sp>
        <p:nvSpPr>
          <p:cNvPr id="183"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known as self executing contract or digital contracts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It is like a vending machine, i.e. the ledger → You put money/data and you expect a finite item (e.g. your license, .. )</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Vitalik Buterin’s explanation: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 asset or currency is transferred into a program,</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program runs this code and at some point it automatically validates a condition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and it automatically determines whether the asset should go to one person or back to the other person,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whether it should be immediately refunded to the person who sent it or some combination thereof.</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 the meantime, the decentralized ledger also stores and replicates the document which gives it a certain security and immutability.</a:t>
            </a:r>
            <a:endParaRPr b="0" lang="en-US" sz="1800" spc="-1" strike="noStrike">
              <a:solidFill>
                <a:srgbClr val="000000"/>
              </a:solidFill>
              <a:latin typeface="Arial"/>
            </a:endParaRPr>
          </a:p>
        </p:txBody>
      </p:sp>
      <p:sp>
        <p:nvSpPr>
          <p:cNvPr id="184" name="CustomShape 3"/>
          <p:cNvSpPr/>
          <p:nvPr/>
        </p:nvSpPr>
        <p:spPr>
          <a:xfrm>
            <a:off x="263520" y="6411600"/>
            <a:ext cx="5827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https://blockgeeks.com/guides/smart-contracts/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 – Rent an Apartment</a:t>
            </a:r>
            <a:endParaRPr b="0" lang="en-US" sz="2400" spc="-1" strike="noStrike">
              <a:solidFill>
                <a:srgbClr val="000000"/>
              </a:solidFill>
              <a:latin typeface="Arial"/>
            </a:endParaRPr>
          </a:p>
        </p:txBody>
      </p:sp>
      <p:sp>
        <p:nvSpPr>
          <p:cNvPr id="186"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You get a receipt which is held in our virtual contract;</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give you the digital entry key which comes to you by a specified date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the key does not come on time, the blockchain releases a refund.</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 send the key before the rental date, the function holds it releasing both the fee to me and key to you respectively when the date arrives.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 give you the key, I’m sure to be paid. If you send a certain amount in ETH, you receive the key.</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document is automatically canceled after the time, and the code cannot be interfered with by either of us.</a:t>
            </a:r>
            <a:endParaRPr b="0" lang="en-US" sz="1800" spc="-1" strike="noStrike">
              <a:solidFill>
                <a:srgbClr val="000000"/>
              </a:solidFill>
              <a:latin typeface="Arial"/>
            </a:endParaRPr>
          </a:p>
        </p:txBody>
      </p:sp>
      <p:sp>
        <p:nvSpPr>
          <p:cNvPr id="187" name="CustomShape 3"/>
          <p:cNvSpPr/>
          <p:nvPr/>
        </p:nvSpPr>
        <p:spPr>
          <a:xfrm>
            <a:off x="263520" y="6411600"/>
            <a:ext cx="5827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https://blockgeeks.com/guides/smart-contracts/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US" sz="2400" spc="-1" strike="noStrike">
              <a:solidFill>
                <a:srgbClr val="000000"/>
              </a:solidFill>
              <a:latin typeface="Arial"/>
            </a:endParaRPr>
          </a:p>
        </p:txBody>
      </p:sp>
      <p:sp>
        <p:nvSpPr>
          <p:cNvPr id="18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 also store data</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data stored can be used to record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information, fact, associations, balances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any other information needed to implement logic for real world contracts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Smart contracts are similar to Object-oriented classes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A smart contract can call another smart contract just like an Object-oriented object to create and use objects of another class.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Think of smart contract as a small program consisting of functions.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You can create an instance of the contract and invoke functions to view and update contract data along with execution of some logic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90" name="CustomShape 3"/>
          <p:cNvSpPr/>
          <p:nvPr/>
        </p:nvSpPr>
        <p:spPr>
          <a:xfrm>
            <a:off x="263520" y="6411600"/>
            <a:ext cx="5827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70"/>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US" sz="2400" spc="-1" strike="noStrike">
              <a:solidFill>
                <a:srgbClr val="000000"/>
              </a:solidFill>
              <a:latin typeface="Arial"/>
            </a:endParaRPr>
          </a:p>
        </p:txBody>
      </p:sp>
      <p:sp>
        <p:nvSpPr>
          <p:cNvPr id="192" name="CustomShape 71"/>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 also store data</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data stored can be used to record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information, fact, associations, balances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any other information needed to implement logic for real world contracts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are similar to Object-oriented classes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 smart contract can call another smart contract just like an Object-oriented object to create and use objects of another class.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Think of smart contract as a small program consisting of functions.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You can create an instance of the contract and invoke functions to view and update contract data along with execution of some logic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93" name="CustomShape 72"/>
          <p:cNvSpPr/>
          <p:nvPr/>
        </p:nvSpPr>
        <p:spPr>
          <a:xfrm>
            <a:off x="263520" y="6411600"/>
            <a:ext cx="5827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 in a Nutshell</a:t>
            </a:r>
            <a:endParaRPr b="0" lang="en-US" sz="2400" spc="-1" strike="noStrike">
              <a:solidFill>
                <a:srgbClr val="000000"/>
              </a:solidFill>
              <a:latin typeface="Arial"/>
            </a:endParaRPr>
          </a:p>
        </p:txBody>
      </p:sp>
      <p:sp>
        <p:nvSpPr>
          <p:cNvPr id="19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a set of functions that can be called by other users or contracts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to execute functions, send ETH, or store data.</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smart contract is an account holding object, i.e. has its own address.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have some peculiarities compared to traditional software.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ffffff"/>
                </a:solidFill>
                <a:latin typeface="DejaVu Sans"/>
                <a:ea typeface="DejaVu Sans"/>
              </a:rPr>
              <a:t>All contracts deployed on the Ethereum blockchain </a:t>
            </a: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ffffff"/>
                </a:solidFill>
                <a:latin typeface="DejaVu Sans"/>
                <a:ea typeface="DejaVu Sans"/>
              </a:rPr>
              <a:t>are publicly accessible and can’t be patched.</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35520" y="4406760"/>
            <a:ext cx="10748160" cy="135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Introduction to Ethereum</a:t>
            </a:r>
            <a:endParaRPr b="0" lang="en-US" sz="3000" spc="-1" strike="noStrike">
              <a:solidFill>
                <a:srgbClr val="000000"/>
              </a:solidFill>
              <a:latin typeface="Arial"/>
            </a:endParaRPr>
          </a:p>
        </p:txBody>
      </p:sp>
      <p:sp>
        <p:nvSpPr>
          <p:cNvPr id="93" name="CustomShape 2"/>
          <p:cNvSpPr/>
          <p:nvPr/>
        </p:nvSpPr>
        <p:spPr>
          <a:xfrm>
            <a:off x="335520" y="2906640"/>
            <a:ext cx="10748160" cy="149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 in a Nutshell</a:t>
            </a:r>
            <a:endParaRPr b="0" lang="en-US" sz="2400" spc="-1" strike="noStrike">
              <a:solidFill>
                <a:srgbClr val="000000"/>
              </a:solidFill>
              <a:latin typeface="Arial"/>
            </a:endParaRPr>
          </a:p>
        </p:txBody>
      </p:sp>
      <p:sp>
        <p:nvSpPr>
          <p:cNvPr id="19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a set of functions that can be called by other users or contracts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to execute functions, send ETH, or store data.</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smart contract is an account holding object, i.e. has its own address.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have some peculiarities compared to traditional software.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000000"/>
                </a:solidFill>
                <a:latin typeface="DejaVu Sans"/>
                <a:ea typeface="DejaVu Sans"/>
              </a:rPr>
              <a:t>All contracts deployed on the Ethereum blockchain </a:t>
            </a: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000000"/>
                </a:solidFill>
                <a:latin typeface="DejaVu Sans"/>
                <a:ea typeface="DejaVu Sans"/>
              </a:rPr>
              <a:t>are publicly accessible and can’t be patched.</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Ethereum Smart Contract Coding</a:t>
            </a:r>
            <a:endParaRPr b="0" lang="en-US" sz="2400" spc="-1" strike="noStrike">
              <a:solidFill>
                <a:srgbClr val="000000"/>
              </a:solidFill>
              <a:latin typeface="Arial"/>
            </a:endParaRPr>
          </a:p>
        </p:txBody>
      </p:sp>
      <p:sp>
        <p:nvSpPr>
          <p:cNvPr id="199"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is a high-level language to write smart contracts for Ethereum</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Contracts can be defined as encapsulated units, similar to classes in traditional object-oriented programming languages like Java.</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contract has its own, persistent state on the blockchain which is defined by state variables in the contract.</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Functions are used to change the state of the smart contract or to perform other computations.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is compiled to bytecode which is persistent and immutable once deployed to the blockchain → Not patchable.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Brief Insight: Solidity</a:t>
            </a:r>
            <a:endParaRPr b="0" lang="en-US" sz="2400" spc="-1" strike="noStrike">
              <a:solidFill>
                <a:srgbClr val="000000"/>
              </a:solidFill>
              <a:latin typeface="Arial"/>
            </a:endParaRPr>
          </a:p>
        </p:txBody>
      </p:sp>
      <p:sp>
        <p:nvSpPr>
          <p:cNvPr id="201"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Solidity is a high-level language with a JavaScript-like syntax for </a:t>
            </a:r>
            <a:endParaRPr b="0" lang="en-US"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writing Ethereum smart contracts.</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Language properties: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Statically typed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Object-oriented</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Supports inheritance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Public &amp; private methods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Dynamic binding</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Compiles to EVM opcode instructions</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202" name="Grafik 6" descr=""/>
          <p:cNvPicPr/>
          <p:nvPr/>
        </p:nvPicPr>
        <p:blipFill>
          <a:blip r:embed="rId1"/>
          <a:stretch/>
        </p:blipFill>
        <p:spPr>
          <a:xfrm>
            <a:off x="5375880" y="2925000"/>
            <a:ext cx="5772600" cy="2319480"/>
          </a:xfrm>
          <a:prstGeom prst="rect">
            <a:avLst/>
          </a:prstGeom>
          <a:ln w="0">
            <a:noFill/>
          </a:ln>
        </p:spPr>
      </p:pic>
      <p:sp>
        <p:nvSpPr>
          <p:cNvPr id="203"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Solidity to Smart Contract</a:t>
            </a:r>
            <a:endParaRPr b="0" lang="en-US" sz="2400" spc="-1" strike="noStrike">
              <a:solidFill>
                <a:srgbClr val="000000"/>
              </a:solidFill>
              <a:latin typeface="Arial"/>
            </a:endParaRPr>
          </a:p>
        </p:txBody>
      </p:sp>
      <p:sp>
        <p:nvSpPr>
          <p:cNvPr id="20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code is stored in files with the special file extension .sol</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good practice is to have one separate .sol file per contract</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Solidity compiler takes a .sol file as input and generates the corresponding sequence of EVM opcode instructions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opcode instructions are then encoded as hex bytecode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contract is deployed via a special transaction containing the bytecode as payload</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Once the transaction is mined, a new contract account on the Ethereum network is created</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contract is now usable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06" name="Grafik 6" descr=""/>
          <p:cNvPicPr/>
          <p:nvPr/>
        </p:nvPicPr>
        <p:blipFill>
          <a:blip r:embed="rId1"/>
          <a:stretch/>
        </p:blipFill>
        <p:spPr>
          <a:xfrm>
            <a:off x="401400" y="5157360"/>
            <a:ext cx="10615680" cy="1016280"/>
          </a:xfrm>
          <a:prstGeom prst="rect">
            <a:avLst/>
          </a:prstGeom>
          <a:ln w="0">
            <a:noFill/>
          </a:ln>
        </p:spPr>
      </p:pic>
      <p:sp>
        <p:nvSpPr>
          <p:cNvPr id="207" name="CustomShape 3"/>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6"/>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Decentralized Applications</a:t>
            </a:r>
            <a:br>
              <a:rPr sz="3000"/>
            </a:br>
            <a:endParaRPr b="0" lang="en-US" sz="3000" spc="-1" strike="noStrike">
              <a:solidFill>
                <a:srgbClr val="000000"/>
              </a:solidFill>
              <a:latin typeface="Arial"/>
            </a:endParaRPr>
          </a:p>
        </p:txBody>
      </p:sp>
      <p:sp>
        <p:nvSpPr>
          <p:cNvPr id="209" name="CustomShape 7"/>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8"/>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Motivation</a:t>
            </a:r>
            <a:endParaRPr b="0" lang="en-US" sz="2400" spc="-1" strike="noStrike">
              <a:solidFill>
                <a:srgbClr val="000000"/>
              </a:solidFill>
              <a:latin typeface="Arial"/>
            </a:endParaRPr>
          </a:p>
        </p:txBody>
      </p:sp>
      <p:sp>
        <p:nvSpPr>
          <p:cNvPr id="211" name="CustomShape 9"/>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interaction with smart contracts is complicated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do not provide a graphical user interface on their own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Programming knowledge or special tools are required to make function calls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12" name="Grafik 2" descr=""/>
          <p:cNvPicPr/>
          <p:nvPr/>
        </p:nvPicPr>
        <p:blipFill>
          <a:blip r:embed="rId1"/>
          <a:stretch/>
        </p:blipFill>
        <p:spPr>
          <a:xfrm>
            <a:off x="1922400" y="2688840"/>
            <a:ext cx="8340840" cy="3614400"/>
          </a:xfrm>
          <a:prstGeom prst="rect">
            <a:avLst/>
          </a:prstGeom>
          <a:ln w="0">
            <a:noFill/>
          </a:ln>
        </p:spPr>
      </p:pic>
      <p:sp>
        <p:nvSpPr>
          <p:cNvPr id="213" name="CustomShape 10"/>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Motivation</a:t>
            </a:r>
            <a:endParaRPr b="0" lang="en-US" sz="2400" spc="-1" strike="noStrike">
              <a:solidFill>
                <a:srgbClr val="000000"/>
              </a:solidFill>
              <a:latin typeface="Arial"/>
            </a:endParaRPr>
          </a:p>
        </p:txBody>
      </p:sp>
      <p:sp>
        <p:nvSpPr>
          <p:cNvPr id="215" name="CustomShape 12"/>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Building UIs on top of smart contracts to make them accessible to average users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The UI abstracts the complicated function calls and allows a user to interact with them just like with a regular (web) application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16" name="Grafik 3" descr=""/>
          <p:cNvPicPr/>
          <p:nvPr/>
        </p:nvPicPr>
        <p:blipFill>
          <a:blip r:embed="rId1"/>
          <a:stretch/>
        </p:blipFill>
        <p:spPr>
          <a:xfrm>
            <a:off x="2402640" y="2398320"/>
            <a:ext cx="6612840" cy="3904920"/>
          </a:xfrm>
          <a:prstGeom prst="rect">
            <a:avLst/>
          </a:prstGeom>
          <a:ln w="0">
            <a:noFill/>
          </a:ln>
        </p:spPr>
      </p:pic>
      <p:sp>
        <p:nvSpPr>
          <p:cNvPr id="217" name="CustomShape 13"/>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Definition</a:t>
            </a:r>
            <a:endParaRPr b="0" lang="en-US" sz="2400" spc="-1" strike="noStrike">
              <a:solidFill>
                <a:srgbClr val="000000"/>
              </a:solidFill>
              <a:latin typeface="Arial"/>
            </a:endParaRPr>
          </a:p>
        </p:txBody>
      </p:sp>
      <p:sp>
        <p:nvSpPr>
          <p:cNvPr id="219" name="CustomShape 15"/>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community, multiple definitions for dApps exist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general, a dApp is not necessarily based on a Blockchain, e.g., BitTorrent is a decentralized P2P application without any blockchain involved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this lecture, we consider a dApp as a decentralized application (in the terms of blockchain) based on one or more smart contracts and accessible via a dedicated user interface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particular, the following properties must hold:</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core data records of the application must be stored on the blockchain</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functions that change the core data records must be executed on the blockchain, i.e. via a smart contract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6"/>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Benefits</a:t>
            </a:r>
            <a:endParaRPr b="0" lang="en-US" sz="2400" spc="-1" strike="noStrike">
              <a:solidFill>
                <a:srgbClr val="000000"/>
              </a:solidFill>
              <a:latin typeface="Arial"/>
            </a:endParaRPr>
          </a:p>
        </p:txBody>
      </p:sp>
      <p:sp>
        <p:nvSpPr>
          <p:cNvPr id="221" name="CustomShape 17"/>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The meaningfulness of implementing a distributed application is dependent on the concrete use case and / or the problem that is being solved.</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r>
              <a:rPr b="0" lang="en-US" sz="1800" spc="-1" strike="noStrike" u="sng">
                <a:solidFill>
                  <a:srgbClr val="000000"/>
                </a:solidFill>
                <a:uFillTx/>
                <a:latin typeface="DejaVu Sans"/>
                <a:ea typeface="DejaVu Sans"/>
              </a:rPr>
              <a:t>Some general properties of Ethereum-based dApps:</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Trust</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source code of any verified smart contract can be checked by anyone.</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Payment</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Payment is implemented by default since anyone can send / receive Ether.</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Accounts</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be build on top of Ethereum’s account system, so there is no need to implement an additional user account management system.</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Storage</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leverage the Blockchain as common (expensive) data storage.</a:t>
            </a:r>
            <a:endParaRPr b="0" lang="en-US" sz="1400" spc="-1" strike="noStrike">
              <a:solidFill>
                <a:srgbClr val="000000"/>
              </a:solidFill>
              <a:latin typeface="Arial"/>
            </a:endParaRPr>
          </a:p>
          <a:p>
            <a:pPr>
              <a:lnSpc>
                <a:spcPct val="100000"/>
              </a:lnSpc>
              <a:spcBef>
                <a:spcPts val="360"/>
              </a:spcBef>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8"/>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US" sz="2400" spc="-1" strike="noStrike">
              <a:solidFill>
                <a:srgbClr val="000000"/>
              </a:solidFill>
              <a:latin typeface="Arial"/>
            </a:endParaRPr>
          </a:p>
        </p:txBody>
      </p:sp>
      <p:sp>
        <p:nvSpPr>
          <p:cNvPr id="223" name="CustomShape 19"/>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u="sng">
                <a:solidFill>
                  <a:srgbClr val="000000"/>
                </a:solidFill>
                <a:uFillTx/>
                <a:latin typeface="DejaVu Sans"/>
                <a:ea typeface="DejaVu Sans"/>
              </a:rPr>
              <a:t>Decentralized applications have also some intrinsic disadvantages:</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Costs</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Any state change and computation costs money. For that reason, only mission-critical data and functionality should leverage the blockchain.</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Time</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current block time of Ethereum is around 14 seconds, i.e., it takes at least 14 seconds from the function call to the definite result of it.</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Availability</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In theory, availability is one of the key advantages of dApps. However, in high transaction scenarios (e.g. the release of crypto kitties) it is possible that the network throttles and is not able to process function calls anymore.</a:t>
            </a:r>
            <a:endParaRPr b="0" lang="en-US"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Transparency</a:t>
            </a:r>
            <a:endParaRPr b="0" lang="en-US"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Without third party services, it is impossible to access and verify a Smart Contract source code.</a:t>
            </a:r>
            <a:endParaRPr b="0" lang="en-US" sz="1400" spc="-1" strike="noStrike">
              <a:solidFill>
                <a:srgbClr val="000000"/>
              </a:solidFill>
              <a:latin typeface="Arial"/>
            </a:endParaRPr>
          </a:p>
          <a:p>
            <a:pPr>
              <a:lnSpc>
                <a:spcPct val="100000"/>
              </a:lnSpc>
              <a:spcBef>
                <a:spcPts val="360"/>
              </a:spcBef>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History</a:t>
            </a:r>
            <a:endParaRPr b="0" lang="en-US" sz="2400" spc="-1" strike="noStrike">
              <a:solidFill>
                <a:srgbClr val="000000"/>
              </a:solidFill>
              <a:latin typeface="Arial"/>
            </a:endParaRPr>
          </a:p>
        </p:txBody>
      </p:sp>
      <p:sp>
        <p:nvSpPr>
          <p:cNvPr id="9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Publicly announced in January 2014 by Vitalik Buterin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 crowd sale in July 2014 </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60 million Ether sold for 31,591 Bitcoin</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Worth around 18.5 million USD at that time</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Funds controlled by the Ethereum foundation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96" name="CustomShape 3"/>
          <p:cNvSpPr/>
          <p:nvPr/>
        </p:nvSpPr>
        <p:spPr>
          <a:xfrm>
            <a:off x="263520" y="6411600"/>
            <a:ext cx="7339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History of Ethereum: http://ethdocs.org/en/latest/introduction/history-of-ethereum.html</a:t>
            </a:r>
            <a:endParaRPr b="0" lang="en-US" sz="900" spc="-1" strike="noStrike">
              <a:solidFill>
                <a:srgbClr val="000000"/>
              </a:solidFill>
              <a:latin typeface="Arial"/>
            </a:endParaRPr>
          </a:p>
        </p:txBody>
      </p:sp>
      <p:pic>
        <p:nvPicPr>
          <p:cNvPr id="97" name="" descr=""/>
          <p:cNvPicPr/>
          <p:nvPr/>
        </p:nvPicPr>
        <p:blipFill>
          <a:blip r:embed="rId1"/>
          <a:stretch/>
        </p:blipFill>
        <p:spPr>
          <a:xfrm>
            <a:off x="7193160" y="1614240"/>
            <a:ext cx="3618000" cy="4305240"/>
          </a:xfrm>
          <a:prstGeom prst="rect">
            <a:avLst/>
          </a:prstGeom>
          <a:ln w="0">
            <a:noFill/>
          </a:ln>
        </p:spPr>
      </p:pic>
      <p:sp>
        <p:nvSpPr>
          <p:cNvPr id="98" name="CustomShape 4"/>
          <p:cNvSpPr/>
          <p:nvPr/>
        </p:nvSpPr>
        <p:spPr>
          <a:xfrm>
            <a:off x="263520" y="6231600"/>
            <a:ext cx="10663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t>
            </a:r>
            <a:r>
              <a:rPr b="0" lang="en-US" sz="900" spc="-1" strike="noStrike">
                <a:solidFill>
                  <a:srgbClr val="a6a6a6"/>
                </a:solidFill>
                <a:latin typeface="Roboto"/>
                <a:ea typeface="Roboto"/>
              </a:rPr>
              <a:t>Founder of Ethereum Vitalik Buterin during TechCrunch Disrupt London 2015 - Day 2 at Copper Box Arena on December 8, 2015 in London, England.” by John philps is licensed under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2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Recap – Deploy Smart Contract on Chain</a:t>
            </a:r>
            <a:endParaRPr b="0" lang="en-US" sz="2400" spc="-1" strike="noStrike">
              <a:solidFill>
                <a:srgbClr val="000000"/>
              </a:solidFill>
              <a:latin typeface="Arial"/>
            </a:endParaRPr>
          </a:p>
        </p:txBody>
      </p:sp>
      <p:pic>
        <p:nvPicPr>
          <p:cNvPr id="225" name="Inhaltsplatzhalter 2" descr=""/>
          <p:cNvPicPr/>
          <p:nvPr/>
        </p:nvPicPr>
        <p:blipFill>
          <a:blip r:embed="rId1"/>
          <a:stretch/>
        </p:blipFill>
        <p:spPr>
          <a:xfrm>
            <a:off x="774720" y="1252080"/>
            <a:ext cx="9868320" cy="4969080"/>
          </a:xfrm>
          <a:prstGeom prst="rect">
            <a:avLst/>
          </a:prstGeom>
          <a:ln w="0">
            <a:noFill/>
          </a:ln>
        </p:spPr>
      </p:pic>
      <p:sp>
        <p:nvSpPr>
          <p:cNvPr id="226" name="CustomShape 21"/>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2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Bytecode Source Code on Chain</a:t>
            </a:r>
            <a:endParaRPr b="0" lang="en-US" sz="2400" spc="-1" strike="noStrike">
              <a:solidFill>
                <a:srgbClr val="000000"/>
              </a:solidFill>
              <a:latin typeface="Arial"/>
            </a:endParaRPr>
          </a:p>
        </p:txBody>
      </p:sp>
      <p:pic>
        <p:nvPicPr>
          <p:cNvPr id="228" name="Inhaltsplatzhalter 1" descr=""/>
          <p:cNvPicPr/>
          <p:nvPr/>
        </p:nvPicPr>
        <p:blipFill>
          <a:blip r:embed="rId1"/>
          <a:stretch/>
        </p:blipFill>
        <p:spPr>
          <a:xfrm>
            <a:off x="334800" y="1514160"/>
            <a:ext cx="10747440" cy="4542480"/>
          </a:xfrm>
          <a:prstGeom prst="rect">
            <a:avLst/>
          </a:prstGeom>
          <a:ln w="0">
            <a:noFill/>
          </a:ln>
        </p:spPr>
      </p:pic>
      <p:sp>
        <p:nvSpPr>
          <p:cNvPr id="229" name="CustomShape 23"/>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2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Publicly Available Source Code</a:t>
            </a:r>
            <a:endParaRPr b="0" lang="en-US" sz="2400" spc="-1" strike="noStrike">
              <a:solidFill>
                <a:srgbClr val="000000"/>
              </a:solidFill>
              <a:latin typeface="Arial"/>
            </a:endParaRPr>
          </a:p>
        </p:txBody>
      </p:sp>
      <p:sp>
        <p:nvSpPr>
          <p:cNvPr id="231" name="CustomShape 25"/>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tabLst>
                <a:tab algn="l" pos="0"/>
              </a:tabLst>
            </a:pPr>
            <a:r>
              <a:rPr b="0" lang="en-US" sz="1800" spc="-1" strike="noStrike">
                <a:solidFill>
                  <a:srgbClr val="000000"/>
                </a:solidFill>
                <a:latin typeface="DejaVu Sans"/>
                <a:ea typeface="DejaVu Sans"/>
              </a:rPr>
              <a:t>Etherscan.io is a service which also verifies source codes and the respective byte code.</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232" name="Grafik 4" descr=""/>
          <p:cNvPicPr/>
          <p:nvPr/>
        </p:nvPicPr>
        <p:blipFill>
          <a:blip r:embed="rId1"/>
          <a:stretch/>
        </p:blipFill>
        <p:spPr>
          <a:xfrm>
            <a:off x="935640" y="1700280"/>
            <a:ext cx="9546120" cy="4553640"/>
          </a:xfrm>
          <a:prstGeom prst="rect">
            <a:avLst/>
          </a:prstGeom>
          <a:ln w="0">
            <a:noFill/>
          </a:ln>
        </p:spPr>
      </p:pic>
      <p:sp>
        <p:nvSpPr>
          <p:cNvPr id="233" name="CustomShape 26"/>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27"/>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Web-based Ethereum dApps</a:t>
            </a:r>
            <a:endParaRPr b="0" lang="en-US" sz="2400" spc="-1" strike="noStrike">
              <a:solidFill>
                <a:srgbClr val="000000"/>
              </a:solidFill>
              <a:latin typeface="Arial"/>
            </a:endParaRPr>
          </a:p>
        </p:txBody>
      </p:sp>
      <p:sp>
        <p:nvSpPr>
          <p:cNvPr id="235" name="CustomShape 28"/>
          <p:cNvSpPr/>
          <p:nvPr/>
        </p:nvSpPr>
        <p:spPr>
          <a:xfrm>
            <a:off x="263520" y="6411600"/>
            <a:ext cx="6474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1"/>
              </a:rPr>
              <a:t>https://www.stateofthedapps.com/stats</a:t>
            </a:r>
            <a:endParaRPr b="0" lang="en-US" sz="900" spc="-1" strike="noStrike">
              <a:solidFill>
                <a:srgbClr val="000000"/>
              </a:solidFill>
              <a:latin typeface="Arial"/>
            </a:endParaRPr>
          </a:p>
        </p:txBody>
      </p:sp>
      <p:sp>
        <p:nvSpPr>
          <p:cNvPr id="236" name="CustomShape 29"/>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State of the Dapps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is a curated and community-driven directory of decentralized applications.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of May 2022, the directory lists 4073 DApps (2970 Ethereum DApps).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237" name="" descr=""/>
          <p:cNvPicPr/>
          <p:nvPr/>
        </p:nvPicPr>
        <p:blipFill>
          <a:blip r:embed="rId3"/>
          <a:srcRect l="0" t="0" r="1785" b="0"/>
          <a:stretch/>
        </p:blipFill>
        <p:spPr>
          <a:xfrm>
            <a:off x="216360" y="2458800"/>
            <a:ext cx="11199240" cy="37119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3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dApps Statistics – Transactions per dApp</a:t>
            </a:r>
            <a:endParaRPr b="0" lang="en-US" sz="2400" spc="-1" strike="noStrike">
              <a:solidFill>
                <a:srgbClr val="000000"/>
              </a:solidFill>
              <a:latin typeface="Arial"/>
            </a:endParaRPr>
          </a:p>
        </p:txBody>
      </p:sp>
      <p:pic>
        <p:nvPicPr>
          <p:cNvPr id="239" name="" descr=""/>
          <p:cNvPicPr/>
          <p:nvPr/>
        </p:nvPicPr>
        <p:blipFill>
          <a:blip r:embed="rId1"/>
          <a:stretch/>
        </p:blipFill>
        <p:spPr>
          <a:xfrm>
            <a:off x="-10800" y="1143000"/>
            <a:ext cx="11466000" cy="4908600"/>
          </a:xfrm>
          <a:prstGeom prst="rect">
            <a:avLst/>
          </a:prstGeom>
          <a:ln w="0">
            <a:noFill/>
          </a:ln>
        </p:spPr>
      </p:pic>
      <p:sp>
        <p:nvSpPr>
          <p:cNvPr id="240" name="CustomShape 31"/>
          <p:cNvSpPr/>
          <p:nvPr/>
        </p:nvSpPr>
        <p:spPr>
          <a:xfrm>
            <a:off x="263520" y="6411600"/>
            <a:ext cx="6474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2"/>
              </a:rPr>
              <a:t>https://www.stateofthedapps.com/stats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3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of Web-based dApps</a:t>
            </a:r>
            <a:endParaRPr b="0" lang="en-US" sz="2400" spc="-1" strike="noStrike">
              <a:solidFill>
                <a:srgbClr val="000000"/>
              </a:solidFill>
              <a:latin typeface="Arial"/>
            </a:endParaRPr>
          </a:p>
        </p:txBody>
      </p:sp>
      <p:pic>
        <p:nvPicPr>
          <p:cNvPr id="242" name="Inhaltsplatzhalter 4" descr=""/>
          <p:cNvPicPr/>
          <p:nvPr/>
        </p:nvPicPr>
        <p:blipFill>
          <a:blip r:embed="rId1"/>
          <a:stretch/>
        </p:blipFill>
        <p:spPr>
          <a:xfrm>
            <a:off x="334800" y="1471320"/>
            <a:ext cx="10747440" cy="4628520"/>
          </a:xfrm>
          <a:prstGeom prst="rect">
            <a:avLst/>
          </a:prstGeom>
          <a:ln w="0">
            <a:noFill/>
          </a:ln>
        </p:spPr>
      </p:pic>
      <p:sp>
        <p:nvSpPr>
          <p:cNvPr id="243" name="CustomShape 33"/>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3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of Web-based dApps</a:t>
            </a:r>
            <a:endParaRPr b="0" lang="en-US" sz="2400" spc="-1" strike="noStrike">
              <a:solidFill>
                <a:srgbClr val="000000"/>
              </a:solidFill>
              <a:latin typeface="Arial"/>
            </a:endParaRPr>
          </a:p>
        </p:txBody>
      </p:sp>
      <p:pic>
        <p:nvPicPr>
          <p:cNvPr id="245" name="Inhaltsplatzhalter 3" descr=""/>
          <p:cNvPicPr/>
          <p:nvPr/>
        </p:nvPicPr>
        <p:blipFill>
          <a:blip r:embed="rId1"/>
          <a:stretch/>
        </p:blipFill>
        <p:spPr>
          <a:xfrm>
            <a:off x="334800" y="1433520"/>
            <a:ext cx="10747440" cy="4704120"/>
          </a:xfrm>
          <a:prstGeom prst="rect">
            <a:avLst/>
          </a:prstGeom>
          <a:ln w="0">
            <a:noFill/>
          </a:ln>
        </p:spPr>
      </p:pic>
      <p:sp>
        <p:nvSpPr>
          <p:cNvPr id="246" name="CustomShape 35"/>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36"/>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Metamask</a:t>
            </a:r>
            <a:endParaRPr b="0" lang="en-US" sz="2400" spc="-1" strike="noStrike">
              <a:solidFill>
                <a:srgbClr val="000000"/>
              </a:solidFill>
              <a:latin typeface="Arial"/>
            </a:endParaRPr>
          </a:p>
        </p:txBody>
      </p:sp>
      <p:pic>
        <p:nvPicPr>
          <p:cNvPr id="248" name="Inhaltsplatzhalter 7" descr=""/>
          <p:cNvPicPr/>
          <p:nvPr/>
        </p:nvPicPr>
        <p:blipFill>
          <a:blip r:embed="rId1"/>
          <a:stretch/>
        </p:blipFill>
        <p:spPr>
          <a:xfrm>
            <a:off x="334800" y="2557800"/>
            <a:ext cx="10747440" cy="2455200"/>
          </a:xfrm>
          <a:prstGeom prst="rect">
            <a:avLst/>
          </a:prstGeom>
          <a:ln w="0">
            <a:noFill/>
          </a:ln>
        </p:spPr>
      </p:pic>
      <p:sp>
        <p:nvSpPr>
          <p:cNvPr id="249" name="CustomShape 37"/>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38"/>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US" sz="2400" spc="-1" strike="noStrike">
              <a:solidFill>
                <a:srgbClr val="000000"/>
              </a:solidFill>
              <a:latin typeface="Arial"/>
            </a:endParaRPr>
          </a:p>
        </p:txBody>
      </p:sp>
      <p:pic>
        <p:nvPicPr>
          <p:cNvPr id="251" name="Inhaltsplatzhalter 5" descr=""/>
          <p:cNvPicPr/>
          <p:nvPr/>
        </p:nvPicPr>
        <p:blipFill>
          <a:blip r:embed="rId1"/>
          <a:stretch/>
        </p:blipFill>
        <p:spPr>
          <a:xfrm>
            <a:off x="334800" y="1409040"/>
            <a:ext cx="10747440" cy="4753080"/>
          </a:xfrm>
          <a:prstGeom prst="rect">
            <a:avLst/>
          </a:prstGeom>
          <a:ln w="0">
            <a:noFill/>
          </a:ln>
        </p:spPr>
      </p:pic>
      <p:sp>
        <p:nvSpPr>
          <p:cNvPr id="252" name="CustomShape 39"/>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4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US" sz="2400" spc="-1" strike="noStrike">
              <a:solidFill>
                <a:srgbClr val="000000"/>
              </a:solidFill>
              <a:latin typeface="Arial"/>
            </a:endParaRPr>
          </a:p>
        </p:txBody>
      </p:sp>
      <p:pic>
        <p:nvPicPr>
          <p:cNvPr id="254" name="Inhaltsplatzhalter 9" descr=""/>
          <p:cNvPicPr/>
          <p:nvPr/>
        </p:nvPicPr>
        <p:blipFill>
          <a:blip r:embed="rId1"/>
          <a:stretch/>
        </p:blipFill>
        <p:spPr>
          <a:xfrm>
            <a:off x="334800" y="1299960"/>
            <a:ext cx="10747440" cy="4971240"/>
          </a:xfrm>
          <a:prstGeom prst="rect">
            <a:avLst/>
          </a:prstGeom>
          <a:ln w="0">
            <a:noFill/>
          </a:ln>
        </p:spPr>
      </p:pic>
      <p:sp>
        <p:nvSpPr>
          <p:cNvPr id="255" name="CustomShape 41"/>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Foundation</a:t>
            </a:r>
            <a:endParaRPr b="0" lang="en-US" sz="2400" spc="-1" strike="noStrike">
              <a:solidFill>
                <a:srgbClr val="000000"/>
              </a:solidFill>
              <a:latin typeface="Arial"/>
            </a:endParaRPr>
          </a:p>
        </p:txBody>
      </p:sp>
      <p:sp>
        <p:nvSpPr>
          <p:cNvPr id="100"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Ethereum Foundation’s </a:t>
            </a:r>
            <a:r>
              <a:rPr b="1" i="1" lang="en-US" sz="1800" spc="-1" strike="noStrike">
                <a:solidFill>
                  <a:srgbClr val="000000"/>
                </a:solidFill>
                <a:latin typeface="DejaVu Sans"/>
                <a:ea typeface="DejaVu Sans"/>
              </a:rPr>
              <a:t>mission is</a:t>
            </a:r>
            <a:r>
              <a:rPr b="0" i="1" lang="en-US" sz="1800" spc="-1" strike="noStrike">
                <a:solidFill>
                  <a:srgbClr val="000000"/>
                </a:solidFill>
                <a:latin typeface="DejaVu Sans"/>
                <a:ea typeface="DejaVu Sans"/>
              </a:rPr>
              <a:t> to </a:t>
            </a:r>
            <a:r>
              <a:rPr b="1" i="1" lang="en-US" sz="1800" spc="-1" strike="noStrike">
                <a:solidFill>
                  <a:srgbClr val="000000"/>
                </a:solidFill>
                <a:latin typeface="DejaVu Sans"/>
                <a:ea typeface="DejaVu Sans"/>
              </a:rPr>
              <a:t>promote and</a:t>
            </a:r>
            <a:endParaRPr b="0" lang="en-US"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support Ethereum platform</a:t>
            </a:r>
            <a:r>
              <a:rPr b="0" i="1" lang="en-US" sz="1800" spc="-1" strike="noStrike">
                <a:solidFill>
                  <a:srgbClr val="000000"/>
                </a:solidFill>
                <a:latin typeface="DejaVu Sans"/>
                <a:ea typeface="DejaVu Sans"/>
              </a:rPr>
              <a:t> and </a:t>
            </a:r>
            <a:r>
              <a:rPr b="1" i="1" lang="en-US" sz="1800" spc="-1" strike="noStrike">
                <a:solidFill>
                  <a:srgbClr val="000000"/>
                </a:solidFill>
                <a:latin typeface="DejaVu Sans"/>
                <a:ea typeface="DejaVu Sans"/>
              </a:rPr>
              <a:t>base layer research,</a:t>
            </a:r>
            <a:endParaRPr b="0" lang="en-US"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development</a:t>
            </a:r>
            <a:r>
              <a:rPr b="0" i="1" lang="en-US" sz="1800" spc="-1" strike="noStrike">
                <a:solidFill>
                  <a:srgbClr val="000000"/>
                </a:solidFill>
                <a:latin typeface="DejaVu Sans"/>
                <a:ea typeface="DejaVu Sans"/>
              </a:rPr>
              <a:t> and </a:t>
            </a:r>
            <a:r>
              <a:rPr b="1" i="1" lang="en-US" sz="1800" spc="-1" strike="noStrike">
                <a:solidFill>
                  <a:srgbClr val="000000"/>
                </a:solidFill>
                <a:latin typeface="DejaVu Sans"/>
                <a:ea typeface="DejaVu Sans"/>
              </a:rPr>
              <a:t>education</a:t>
            </a:r>
            <a:r>
              <a:rPr b="0" i="1" lang="en-US" sz="1800" spc="-1" strike="noStrike">
                <a:solidFill>
                  <a:srgbClr val="000000"/>
                </a:solidFill>
                <a:latin typeface="DejaVu Sans"/>
                <a:ea typeface="DejaVu Sans"/>
              </a:rPr>
              <a:t> to bring decentralized</a:t>
            </a:r>
            <a:endParaRPr b="0" lang="en-US"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protocols and tools to the world that empower developers </a:t>
            </a:r>
            <a:r>
              <a:rPr b="1" i="1" lang="en-US" sz="1800" spc="-1" strike="noStrike">
                <a:solidFill>
                  <a:srgbClr val="000000"/>
                </a:solidFill>
                <a:latin typeface="DejaVu Sans"/>
                <a:ea typeface="DejaVu Sans"/>
              </a:rPr>
              <a:t>to</a:t>
            </a:r>
            <a:endParaRPr b="0" lang="en-US"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produce next generation decentralized applications</a:t>
            </a:r>
            <a:endParaRPr b="0" lang="en-US"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(dApps), and together build a more globally accessible, more</a:t>
            </a:r>
            <a:endParaRPr b="0" lang="en-US"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free and more trustworthy Internet.”</a:t>
            </a:r>
            <a:endParaRPr b="0" lang="en-US" sz="1800" spc="-1" strike="noStrike">
              <a:solidFill>
                <a:srgbClr val="000000"/>
              </a:solidFill>
              <a:latin typeface="Arial"/>
            </a:endParaRPr>
          </a:p>
          <a:p>
            <a:pPr algn="ctr">
              <a:lnSpc>
                <a:spcPct val="150000"/>
              </a:lnSpc>
              <a:spcBef>
                <a:spcPts val="360"/>
              </a:spcBef>
              <a:tabLst>
                <a:tab algn="l" pos="0"/>
              </a:tabLst>
            </a:pPr>
            <a:endParaRPr b="0" lang="en-US" sz="1800" spc="-1" strike="noStrike">
              <a:solidFill>
                <a:srgbClr val="000000"/>
              </a:solidFill>
              <a:latin typeface="Arial"/>
            </a:endParaRPr>
          </a:p>
        </p:txBody>
      </p:sp>
      <p:sp>
        <p:nvSpPr>
          <p:cNvPr id="101" name="CustomShape 69"/>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4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US" sz="2400" spc="-1" strike="noStrike">
              <a:solidFill>
                <a:srgbClr val="000000"/>
              </a:solidFill>
              <a:latin typeface="Arial"/>
            </a:endParaRPr>
          </a:p>
        </p:txBody>
      </p:sp>
      <p:pic>
        <p:nvPicPr>
          <p:cNvPr id="257" name="Inhaltsplatzhalter 8" descr=""/>
          <p:cNvPicPr/>
          <p:nvPr/>
        </p:nvPicPr>
        <p:blipFill>
          <a:blip r:embed="rId1"/>
          <a:stretch/>
        </p:blipFill>
        <p:spPr>
          <a:xfrm>
            <a:off x="839880" y="1268280"/>
            <a:ext cx="9738000" cy="5034240"/>
          </a:xfrm>
          <a:prstGeom prst="rect">
            <a:avLst/>
          </a:prstGeom>
          <a:ln w="0">
            <a:noFill/>
          </a:ln>
        </p:spPr>
      </p:pic>
      <p:sp>
        <p:nvSpPr>
          <p:cNvPr id="258" name="CustomShape 43"/>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4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US" sz="2400" spc="-1" strike="noStrike">
              <a:solidFill>
                <a:srgbClr val="000000"/>
              </a:solidFill>
              <a:latin typeface="Arial"/>
            </a:endParaRPr>
          </a:p>
        </p:txBody>
      </p:sp>
      <p:pic>
        <p:nvPicPr>
          <p:cNvPr id="260" name="Inhaltsplatzhalter 11" descr=""/>
          <p:cNvPicPr/>
          <p:nvPr/>
        </p:nvPicPr>
        <p:blipFill>
          <a:blip r:embed="rId1"/>
          <a:stretch/>
        </p:blipFill>
        <p:spPr>
          <a:xfrm>
            <a:off x="625680" y="1268280"/>
            <a:ext cx="10166400" cy="5034240"/>
          </a:xfrm>
          <a:prstGeom prst="rect">
            <a:avLst/>
          </a:prstGeom>
          <a:ln w="0">
            <a:noFill/>
          </a:ln>
        </p:spPr>
      </p:pic>
      <p:sp>
        <p:nvSpPr>
          <p:cNvPr id="261" name="CustomShape 45"/>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46"/>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Deployment Lifecycle</a:t>
            </a:r>
            <a:endParaRPr b="0" lang="en-US" sz="2400" spc="-1" strike="noStrike">
              <a:solidFill>
                <a:srgbClr val="000000"/>
              </a:solidFill>
              <a:latin typeface="Arial"/>
            </a:endParaRPr>
          </a:p>
        </p:txBody>
      </p:sp>
      <p:pic>
        <p:nvPicPr>
          <p:cNvPr id="263" name="Inhaltsplatzhalter 10" descr=""/>
          <p:cNvPicPr/>
          <p:nvPr/>
        </p:nvPicPr>
        <p:blipFill>
          <a:blip r:embed="rId1"/>
          <a:stretch/>
        </p:blipFill>
        <p:spPr>
          <a:xfrm>
            <a:off x="507240" y="1268280"/>
            <a:ext cx="10403280" cy="5034240"/>
          </a:xfrm>
          <a:prstGeom prst="rect">
            <a:avLst/>
          </a:prstGeom>
          <a:ln w="0">
            <a:noFill/>
          </a:ln>
        </p:spPr>
      </p:pic>
      <p:sp>
        <p:nvSpPr>
          <p:cNvPr id="264" name="CustomShape 47"/>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48"/>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Deployment Lifecycle</a:t>
            </a:r>
            <a:endParaRPr b="0" lang="en-US" sz="2400" spc="-1" strike="noStrike">
              <a:solidFill>
                <a:srgbClr val="000000"/>
              </a:solidFill>
              <a:latin typeface="Arial"/>
            </a:endParaRPr>
          </a:p>
        </p:txBody>
      </p:sp>
      <p:pic>
        <p:nvPicPr>
          <p:cNvPr id="266" name="Inhaltsplatzhalter 13" descr=""/>
          <p:cNvPicPr/>
          <p:nvPr/>
        </p:nvPicPr>
        <p:blipFill>
          <a:blip r:embed="rId1"/>
          <a:stretch/>
        </p:blipFill>
        <p:spPr>
          <a:xfrm>
            <a:off x="334800" y="1395000"/>
            <a:ext cx="10747440" cy="4780800"/>
          </a:xfrm>
          <a:prstGeom prst="rect">
            <a:avLst/>
          </a:prstGeom>
          <a:ln w="0">
            <a:noFill/>
          </a:ln>
        </p:spPr>
      </p:pic>
      <p:sp>
        <p:nvSpPr>
          <p:cNvPr id="267" name="CustomShape 49"/>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73"/>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Oracles</a:t>
            </a:r>
            <a:endParaRPr b="0" lang="en-US" sz="2400" spc="-1" strike="noStrike">
              <a:solidFill>
                <a:srgbClr val="000000"/>
              </a:solidFill>
              <a:latin typeface="Arial"/>
            </a:endParaRPr>
          </a:p>
        </p:txBody>
      </p:sp>
      <p:sp>
        <p:nvSpPr>
          <p:cNvPr id="269" name="CustomShape 74"/>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cannot access any data from outside the blockchain on their own → on purpose to prevent non-deterministic behavior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no functions to generate random values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Solution → Oracles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3rd-party services that verify data from web services and write the data via a smart contract to the chain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76"/>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Oracles</a:t>
            </a:r>
            <a:endParaRPr b="0" lang="en-US" sz="2400" spc="-1" strike="noStrike">
              <a:solidFill>
                <a:srgbClr val="000000"/>
              </a:solidFill>
              <a:latin typeface="Arial"/>
            </a:endParaRPr>
          </a:p>
        </p:txBody>
      </p:sp>
      <p:sp>
        <p:nvSpPr>
          <p:cNvPr id="271" name="CustomShape 77"/>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cannot access any data from outside the blockchain on their own → on purpose to prevent non-deterministic behavior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no functions to generate random values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Solution → Oracles</a:t>
            </a:r>
            <a:endParaRPr b="0" lang="en-US"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3rd-party services that verify data from web services and write the data via a smart contract to the chain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272" name="Grafik 11" descr=""/>
          <p:cNvPicPr/>
          <p:nvPr/>
        </p:nvPicPr>
        <p:blipFill>
          <a:blip r:embed="rId1"/>
          <a:stretch/>
        </p:blipFill>
        <p:spPr>
          <a:xfrm>
            <a:off x="732240" y="4081320"/>
            <a:ext cx="9954720" cy="2007000"/>
          </a:xfrm>
          <a:prstGeom prst="rect">
            <a:avLst/>
          </a:prstGeom>
          <a:ln w="0">
            <a:noFill/>
          </a:ln>
        </p:spPr>
      </p:pic>
      <p:sp>
        <p:nvSpPr>
          <p:cNvPr id="273" name="CustomShape 78"/>
          <p:cNvSpPr/>
          <p:nvPr/>
        </p:nvSpPr>
        <p:spPr>
          <a:xfrm>
            <a:off x="263520" y="6411600"/>
            <a:ext cx="9000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75"/>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Development Tools</a:t>
            </a:r>
            <a:endParaRPr b="0" lang="en-US" sz="3000" spc="-1" strike="noStrike">
              <a:solidFill>
                <a:srgbClr val="000000"/>
              </a:solidFill>
              <a:latin typeface="Arial"/>
            </a:endParaRPr>
          </a:p>
        </p:txBody>
      </p:sp>
      <p:sp>
        <p:nvSpPr>
          <p:cNvPr id="275" name="CustomShape 79"/>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5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Development Tools</a:t>
            </a:r>
            <a:endParaRPr b="0" lang="en-US" sz="2400" spc="-1" strike="noStrike">
              <a:solidFill>
                <a:srgbClr val="000000"/>
              </a:solidFill>
              <a:latin typeface="Arial"/>
            </a:endParaRPr>
          </a:p>
        </p:txBody>
      </p:sp>
      <p:pic>
        <p:nvPicPr>
          <p:cNvPr id="277" name="Inhaltsplatzhalter 12" descr=""/>
          <p:cNvPicPr/>
          <p:nvPr/>
        </p:nvPicPr>
        <p:blipFill>
          <a:blip r:embed="rId1"/>
          <a:stretch/>
        </p:blipFill>
        <p:spPr>
          <a:xfrm>
            <a:off x="334800" y="1277280"/>
            <a:ext cx="10747440" cy="5016600"/>
          </a:xfrm>
          <a:prstGeom prst="rect">
            <a:avLst/>
          </a:prstGeom>
          <a:ln w="0">
            <a:noFill/>
          </a:ln>
        </p:spPr>
      </p:pic>
      <p:sp>
        <p:nvSpPr>
          <p:cNvPr id="278" name="CustomShape 51"/>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5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Truffle – Development Framework for Smart Contracts</a:t>
            </a:r>
            <a:endParaRPr b="0" lang="en-US" sz="2400" spc="-1" strike="noStrike">
              <a:solidFill>
                <a:srgbClr val="000000"/>
              </a:solidFill>
              <a:latin typeface="Arial"/>
            </a:endParaRPr>
          </a:p>
        </p:txBody>
      </p:sp>
      <p:sp>
        <p:nvSpPr>
          <p:cNvPr id="280" name="CustomShape 53"/>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Truffle is a popular framework to facilitate the development of Ethereum smart contracts. It provides tools to compile, test and deploy Solidity contracts.</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Built-in network management that allows a developer to deploy a smart contract on various networks, e.g., live and test</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Web-pack like automated re-compilation on code change</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Provides project scaffolding</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281" name="Grafik 5" descr=""/>
          <p:cNvPicPr/>
          <p:nvPr/>
        </p:nvPicPr>
        <p:blipFill>
          <a:blip r:embed="rId2"/>
          <a:stretch/>
        </p:blipFill>
        <p:spPr>
          <a:xfrm>
            <a:off x="8649360" y="3932640"/>
            <a:ext cx="2433240" cy="2370600"/>
          </a:xfrm>
          <a:prstGeom prst="rect">
            <a:avLst/>
          </a:prstGeom>
          <a:ln w="0">
            <a:noFill/>
          </a:ln>
        </p:spPr>
      </p:pic>
      <p:sp>
        <p:nvSpPr>
          <p:cNvPr id="282" name="CustomShape 80"/>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5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Ganache – Private Ethereum Test Network</a:t>
            </a:r>
            <a:endParaRPr b="0" lang="en-US" sz="2400" spc="-1" strike="noStrike">
              <a:solidFill>
                <a:srgbClr val="000000"/>
              </a:solidFill>
              <a:latin typeface="Arial"/>
            </a:endParaRPr>
          </a:p>
        </p:txBody>
      </p:sp>
      <p:sp>
        <p:nvSpPr>
          <p:cNvPr id="284" name="CustomShape 55"/>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Ganache is a local blockchain for Ethereum smart contract development. It can be used to deploy, simulate, and test smart contracts.</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Integrates a custom block explorer interface with additional </a:t>
            </a:r>
            <a:endParaRPr b="0" lang="en-US"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debugging features.</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Uses workspaces to provide multiple Ethereum blockchains </a:t>
            </a:r>
            <a:endParaRPr b="0" lang="en-US"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with different settings (blocktime etc.)</a:t>
            </a:r>
            <a:endParaRPr b="0" lang="en-US"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be linked to Truffle projects to automate tests for smart </a:t>
            </a:r>
            <a:endParaRPr b="0" lang="en-US"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contracts</a:t>
            </a:r>
            <a:endParaRPr b="0" lang="en-US" sz="1800" spc="-1" strike="noStrike">
              <a:solidFill>
                <a:srgbClr val="000000"/>
              </a:solidFill>
              <a:latin typeface="Arial"/>
            </a:endParaRPr>
          </a:p>
          <a:p>
            <a:pPr marL="450720">
              <a:lnSpc>
                <a:spcPct val="100000"/>
              </a:lnSpc>
              <a:tabLst>
                <a:tab algn="l" pos="0"/>
              </a:tabLst>
            </a:pPr>
            <a:endParaRPr b="0" lang="en-US" sz="1800" spc="-1" strike="noStrike">
              <a:solidFill>
                <a:srgbClr val="000000"/>
              </a:solidFill>
              <a:latin typeface="Arial"/>
            </a:endParaRPr>
          </a:p>
          <a:p>
            <a:pPr marL="450720">
              <a:lnSpc>
                <a:spcPct val="100000"/>
              </a:lnSpc>
              <a:spcBef>
                <a:spcPts val="360"/>
              </a:spcBef>
              <a:tabLst>
                <a:tab algn="l" pos="0"/>
              </a:tabLst>
            </a:pPr>
            <a:endParaRPr b="0" lang="en-US" sz="1800" spc="-1" strike="noStrike">
              <a:solidFill>
                <a:srgbClr val="000000"/>
              </a:solidFill>
              <a:latin typeface="Arial"/>
            </a:endParaRPr>
          </a:p>
        </p:txBody>
      </p:sp>
      <p:pic>
        <p:nvPicPr>
          <p:cNvPr id="285" name="Grafik 7" descr=""/>
          <p:cNvPicPr/>
          <p:nvPr/>
        </p:nvPicPr>
        <p:blipFill>
          <a:blip r:embed="rId2"/>
          <a:stretch/>
        </p:blipFill>
        <p:spPr>
          <a:xfrm>
            <a:off x="8522640" y="2831040"/>
            <a:ext cx="2554200" cy="3638880"/>
          </a:xfrm>
          <a:prstGeom prst="rect">
            <a:avLst/>
          </a:prstGeom>
          <a:ln w="0">
            <a:noFill/>
          </a:ln>
        </p:spPr>
      </p:pic>
      <p:sp>
        <p:nvSpPr>
          <p:cNvPr id="286" name="CustomShape 81"/>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Foundation</a:t>
            </a:r>
            <a:endParaRPr b="0" lang="en-US" sz="2400" spc="-1" strike="noStrike">
              <a:solidFill>
                <a:srgbClr val="000000"/>
              </a:solidFill>
              <a:latin typeface="Arial"/>
            </a:endParaRPr>
          </a:p>
        </p:txBody>
      </p:sp>
      <p:sp>
        <p:nvSpPr>
          <p:cNvPr id="103" name="CustomShape 2"/>
          <p:cNvSpPr/>
          <p:nvPr/>
        </p:nvSpPr>
        <p:spPr>
          <a:xfrm>
            <a:off x="407520" y="1790280"/>
            <a:ext cx="10283760" cy="4325760"/>
          </a:xfrm>
          <a:prstGeom prst="rect">
            <a:avLst/>
          </a:prstGeom>
          <a:noFill/>
          <a:ln w="0">
            <a:noFill/>
          </a:ln>
        </p:spPr>
        <p:style>
          <a:lnRef idx="0"/>
          <a:fillRef idx="0"/>
          <a:effectRef idx="0"/>
          <a:fontRef idx="minor"/>
        </p:style>
        <p:txBody>
          <a:bodyPr lIns="90000" rIns="90000" tIns="45000" bIns="45000" anchor="ctr">
            <a:noAutofit/>
          </a:bodyPr>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Founded in June 2014 in Zug, Switzerland</a:t>
            </a:r>
            <a:endParaRPr b="0" lang="en-US"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Non-profit organization</a:t>
            </a:r>
            <a:endParaRPr b="0" lang="en-US"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Foundation council consists of Vitalik Buterin and Patrick Storchenegger (legal affairs)</a:t>
            </a:r>
            <a:endParaRPr b="0" lang="en-US"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Owns (or owned) at least 31,591 Bitcoins funding capital from the initial crowd sale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56"/>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Ganache – Private Ethereum Test Network</a:t>
            </a:r>
            <a:endParaRPr b="0" lang="en-US" sz="2400" spc="-1" strike="noStrike">
              <a:solidFill>
                <a:srgbClr val="000000"/>
              </a:solidFill>
              <a:latin typeface="Arial"/>
            </a:endParaRPr>
          </a:p>
        </p:txBody>
      </p:sp>
      <p:sp>
        <p:nvSpPr>
          <p:cNvPr id="288" name="CustomShape 57"/>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41"/>
              </a:spcBef>
              <a:tabLst>
                <a:tab algn="l" pos="0"/>
              </a:tabLst>
            </a:pPr>
            <a:endParaRPr b="0" lang="en-US"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Ganache ships with a ready-made and developer friendly block explorer:</a:t>
            </a:r>
            <a:endParaRPr b="0" lang="en-US" sz="1800" spc="-1" strike="noStrike">
              <a:solidFill>
                <a:srgbClr val="000000"/>
              </a:solidFill>
              <a:latin typeface="Arial"/>
            </a:endParaRPr>
          </a:p>
          <a:p>
            <a:pPr>
              <a:lnSpc>
                <a:spcPct val="100000"/>
              </a:lnSpc>
              <a:spcBef>
                <a:spcPts val="360"/>
              </a:spcBef>
              <a:tabLst>
                <a:tab algn="l" pos="0"/>
              </a:tabLst>
            </a:pPr>
            <a:endParaRPr b="0" lang="en-US" sz="1800" spc="-1" strike="noStrike">
              <a:solidFill>
                <a:srgbClr val="000000"/>
              </a:solidFill>
              <a:latin typeface="Arial"/>
            </a:endParaRPr>
          </a:p>
        </p:txBody>
      </p:sp>
      <p:pic>
        <p:nvPicPr>
          <p:cNvPr id="289" name="Grafik 9" descr=""/>
          <p:cNvPicPr/>
          <p:nvPr/>
        </p:nvPicPr>
        <p:blipFill>
          <a:blip r:embed="rId1"/>
          <a:stretch/>
        </p:blipFill>
        <p:spPr>
          <a:xfrm>
            <a:off x="2047680" y="1989000"/>
            <a:ext cx="6407280" cy="4111200"/>
          </a:xfrm>
          <a:prstGeom prst="rect">
            <a:avLst/>
          </a:prstGeom>
          <a:ln w="0">
            <a:noFill/>
          </a:ln>
        </p:spPr>
      </p:pic>
      <p:sp>
        <p:nvSpPr>
          <p:cNvPr id="290" name="CustomShape 58"/>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
        <p:nvSpPr>
          <p:cNvPr id="291" name="CustomShape 82"/>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59"/>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Development Tools</a:t>
            </a:r>
            <a:endParaRPr b="0" lang="en-US" sz="2400" spc="-1" strike="noStrike">
              <a:solidFill>
                <a:srgbClr val="000000"/>
              </a:solidFill>
              <a:latin typeface="Arial"/>
            </a:endParaRPr>
          </a:p>
        </p:txBody>
      </p:sp>
      <p:pic>
        <p:nvPicPr>
          <p:cNvPr id="293" name="Inhaltsplatzhalter 15" descr=""/>
          <p:cNvPicPr/>
          <p:nvPr/>
        </p:nvPicPr>
        <p:blipFill>
          <a:blip r:embed="rId1"/>
          <a:stretch/>
        </p:blipFill>
        <p:spPr>
          <a:xfrm>
            <a:off x="334800" y="1292040"/>
            <a:ext cx="10747440" cy="4987080"/>
          </a:xfrm>
          <a:prstGeom prst="rect">
            <a:avLst/>
          </a:prstGeom>
          <a:ln w="0">
            <a:noFill/>
          </a:ln>
        </p:spPr>
      </p:pic>
      <p:sp>
        <p:nvSpPr>
          <p:cNvPr id="294" name="CustomShape 60"/>
          <p:cNvSpPr/>
          <p:nvPr/>
        </p:nvSpPr>
        <p:spPr>
          <a:xfrm>
            <a:off x="263520" y="6411600"/>
            <a:ext cx="89985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
        <p:nvSpPr>
          <p:cNvPr id="295" name="CustomShape 83"/>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 name="CustomShape 6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Remix IDE</a:t>
            </a:r>
            <a:endParaRPr b="0" lang="en-US" sz="2400" spc="-1" strike="noStrike">
              <a:solidFill>
                <a:srgbClr val="000000"/>
              </a:solidFill>
              <a:latin typeface="Arial"/>
            </a:endParaRPr>
          </a:p>
        </p:txBody>
      </p:sp>
      <p:sp>
        <p:nvSpPr>
          <p:cNvPr id="297" name="CustomShape 62"/>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tabLst>
                <a:tab algn="l" pos="0"/>
              </a:tabLst>
            </a:pPr>
            <a:r>
              <a:rPr b="0" lang="en-US" sz="1800" spc="-1" strike="noStrike">
                <a:solidFill>
                  <a:srgbClr val="000000"/>
                </a:solidFill>
                <a:latin typeface="DejaVu Sans"/>
                <a:ea typeface="DejaVu Sans"/>
              </a:rPr>
              <a:t>Demo in Excercise Session</a:t>
            </a:r>
            <a:endParaRPr b="0" lang="en-US" sz="1800" spc="-1" strike="noStrike">
              <a:solidFill>
                <a:srgbClr val="000000"/>
              </a:solidFill>
              <a:latin typeface="Arial"/>
            </a:endParaRPr>
          </a:p>
        </p:txBody>
      </p:sp>
      <p:sp>
        <p:nvSpPr>
          <p:cNvPr id="298" name="CustomShape 84"/>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63"/>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Ropsten</a:t>
            </a:r>
            <a:endParaRPr b="0" lang="en-US" sz="2400" spc="-1" strike="noStrike">
              <a:solidFill>
                <a:srgbClr val="000000"/>
              </a:solidFill>
              <a:latin typeface="Arial"/>
            </a:endParaRPr>
          </a:p>
        </p:txBody>
      </p:sp>
      <p:sp>
        <p:nvSpPr>
          <p:cNvPr id="300" name="CustomShape 64"/>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30s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Proof-of-Work consensus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and Parity compatibility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01" name="CustomShape 85"/>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65"/>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Rinkeby</a:t>
            </a:r>
            <a:endParaRPr b="0" lang="en-US" sz="2400" spc="-1" strike="noStrike">
              <a:solidFill>
                <a:srgbClr val="000000"/>
              </a:solidFill>
              <a:latin typeface="Arial"/>
            </a:endParaRPr>
          </a:p>
        </p:txBody>
      </p:sp>
      <p:sp>
        <p:nvSpPr>
          <p:cNvPr id="303" name="CustomShape 66"/>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15s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only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Twitter or Facebook account required (Spam/DoS protection)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04" name="CustomShape 86"/>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67"/>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Kovan</a:t>
            </a:r>
            <a:endParaRPr b="0" lang="en-US" sz="2400" spc="-1" strike="noStrike">
              <a:solidFill>
                <a:srgbClr val="000000"/>
              </a:solidFill>
              <a:latin typeface="Arial"/>
            </a:endParaRPr>
          </a:p>
        </p:txBody>
      </p:sp>
      <p:sp>
        <p:nvSpPr>
          <p:cNvPr id="306" name="CustomShape 68"/>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4s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Parity only</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Github account required (Spam/DoS protection)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07" name="CustomShape 87"/>
          <p:cNvSpPr/>
          <p:nvPr/>
        </p:nvSpPr>
        <p:spPr>
          <a:xfrm>
            <a:off x="9950040" y="90972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309" name="CustomShape 2"/>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White Paper</a:t>
            </a:r>
            <a:endParaRPr b="0" lang="en-US" sz="2400" spc="-1" strike="noStrike">
              <a:solidFill>
                <a:srgbClr val="000000"/>
              </a:solidFill>
              <a:latin typeface="Arial"/>
            </a:endParaRPr>
          </a:p>
        </p:txBody>
      </p:sp>
      <p:sp>
        <p:nvSpPr>
          <p:cNvPr id="105"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draft was written by Vitalik Buterin himself (2013)</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Contains high-level descriptions of Ethereum’s core functionalities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Living document and regularly updated by Ethereum core developers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Extensive summary of the Ethereum platform and technology</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Most current version is available via the public Git-repository: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Yellow Paper</a:t>
            </a:r>
            <a:endParaRPr b="0" lang="en-US" sz="2400" spc="-1" strike="noStrike">
              <a:solidFill>
                <a:srgbClr val="000000"/>
              </a:solidFill>
              <a:latin typeface="Arial"/>
            </a:endParaRPr>
          </a:p>
        </p:txBody>
      </p:sp>
      <p:sp>
        <p:nvSpPr>
          <p:cNvPr id="107" name="CustomShape 2"/>
          <p:cNvSpPr/>
          <p:nvPr/>
        </p:nvSpPr>
        <p:spPr>
          <a:xfrm>
            <a:off x="335520" y="1268640"/>
            <a:ext cx="10748160" cy="503568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Published in April 2014 by Dr. Gavin Wood</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Dr. Gavin Wood is still listed as the only author</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Defines the technical specification of Ethereum</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Very detailed, contains mathematical function definitions and byte code mappings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to implement a full node</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Only updated when errors are found or the specification changes</a:t>
            </a:r>
            <a:endParaRPr b="0" lang="en-US"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u="sng">
                <a:solidFill>
                  <a:srgbClr val="0000ff"/>
                </a:solidFill>
                <a:uFillTx/>
                <a:latin typeface="DejaVu Sans"/>
                <a:ea typeface="DejaVu Sans"/>
                <a:hlinkClick r:id="rId1"/>
              </a:rPr>
              <a:t>Yellow Paper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60</TotalTime>
  <Application>LibreOffice/7.6.5.2$Linux_X86_64 LibreOffice_project/60$Build-2</Application>
  <AppVersion>15.0000</AppVersion>
  <Words>2552</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2024-04-15T11:24:31Z</dcterms:modified>
  <cp:revision>2970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